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413" r:id="rId2"/>
    <p:sldId id="257" r:id="rId3"/>
    <p:sldId id="287" r:id="rId4"/>
    <p:sldId id="291" r:id="rId5"/>
    <p:sldId id="292" r:id="rId6"/>
    <p:sldId id="265" r:id="rId7"/>
    <p:sldId id="293" r:id="rId8"/>
    <p:sldId id="294" r:id="rId9"/>
    <p:sldId id="263" r:id="rId10"/>
    <p:sldId id="295" r:id="rId11"/>
    <p:sldId id="402" r:id="rId12"/>
    <p:sldId id="297" r:id="rId13"/>
    <p:sldId id="403" r:id="rId14"/>
    <p:sldId id="266" r:id="rId15"/>
    <p:sldId id="300" r:id="rId16"/>
    <p:sldId id="319" r:id="rId17"/>
    <p:sldId id="404" r:id="rId18"/>
    <p:sldId id="405" r:id="rId19"/>
    <p:sldId id="406" r:id="rId20"/>
    <p:sldId id="407" r:id="rId21"/>
    <p:sldId id="408" r:id="rId22"/>
    <p:sldId id="337" r:id="rId23"/>
    <p:sldId id="304" r:id="rId24"/>
    <p:sldId id="321" r:id="rId25"/>
    <p:sldId id="320" r:id="rId26"/>
    <p:sldId id="409" r:id="rId27"/>
    <p:sldId id="411" r:id="rId28"/>
    <p:sldId id="412" r:id="rId29"/>
    <p:sldId id="414" r:id="rId30"/>
    <p:sldId id="415" r:id="rId31"/>
    <p:sldId id="410" r:id="rId32"/>
    <p:sldId id="322" r:id="rId33"/>
    <p:sldId id="303" r:id="rId34"/>
    <p:sldId id="323" r:id="rId35"/>
    <p:sldId id="416" r:id="rId36"/>
    <p:sldId id="324" r:id="rId37"/>
    <p:sldId id="325" r:id="rId38"/>
    <p:sldId id="417" r:id="rId39"/>
    <p:sldId id="418" r:id="rId40"/>
    <p:sldId id="419" r:id="rId41"/>
    <p:sldId id="326" r:id="rId42"/>
    <p:sldId id="327" r:id="rId43"/>
    <p:sldId id="328" r:id="rId44"/>
    <p:sldId id="329" r:id="rId45"/>
    <p:sldId id="330" r:id="rId46"/>
    <p:sldId id="331" r:id="rId47"/>
    <p:sldId id="332" r:id="rId48"/>
    <p:sldId id="333" r:id="rId49"/>
    <p:sldId id="334" r:id="rId50"/>
    <p:sldId id="336" r:id="rId51"/>
    <p:sldId id="277" r:id="rId52"/>
    <p:sldId id="306" r:id="rId53"/>
    <p:sldId id="273" r:id="rId54"/>
    <p:sldId id="286" r:id="rId55"/>
    <p:sldId id="280" r:id="rId56"/>
    <p:sldId id="309" r:id="rId57"/>
    <p:sldId id="281" r:id="rId58"/>
    <p:sldId id="282" r:id="rId59"/>
    <p:sldId id="283" r:id="rId60"/>
    <p:sldId id="310" r:id="rId61"/>
    <p:sldId id="311" r:id="rId62"/>
    <p:sldId id="313" r:id="rId63"/>
    <p:sldId id="312" r:id="rId64"/>
    <p:sldId id="314" r:id="rId65"/>
    <p:sldId id="315" r:id="rId66"/>
    <p:sldId id="316" r:id="rId67"/>
    <p:sldId id="317" r:id="rId68"/>
    <p:sldId id="318" r:id="rId69"/>
    <p:sldId id="343" r:id="rId70"/>
    <p:sldId id="344" r:id="rId71"/>
    <p:sldId id="339" r:id="rId72"/>
    <p:sldId id="340" r:id="rId73"/>
    <p:sldId id="341" r:id="rId74"/>
    <p:sldId id="345" r:id="rId75"/>
    <p:sldId id="346" r:id="rId76"/>
    <p:sldId id="347" r:id="rId77"/>
    <p:sldId id="348" r:id="rId78"/>
    <p:sldId id="349" r:id="rId79"/>
    <p:sldId id="350" r:id="rId80"/>
    <p:sldId id="420" r:id="rId81"/>
    <p:sldId id="353" r:id="rId82"/>
    <p:sldId id="377" r:id="rId83"/>
    <p:sldId id="389" r:id="rId84"/>
    <p:sldId id="390" r:id="rId85"/>
    <p:sldId id="351" r:id="rId86"/>
    <p:sldId id="391" r:id="rId87"/>
    <p:sldId id="362" r:id="rId88"/>
    <p:sldId id="364" r:id="rId89"/>
    <p:sldId id="363" r:id="rId90"/>
    <p:sldId id="378" r:id="rId91"/>
    <p:sldId id="352" r:id="rId92"/>
    <p:sldId id="354" r:id="rId93"/>
    <p:sldId id="355" r:id="rId94"/>
    <p:sldId id="365" r:id="rId95"/>
    <p:sldId id="356" r:id="rId96"/>
    <p:sldId id="358" r:id="rId97"/>
    <p:sldId id="357" r:id="rId98"/>
    <p:sldId id="359" r:id="rId99"/>
    <p:sldId id="360" r:id="rId100"/>
    <p:sldId id="366" r:id="rId101"/>
    <p:sldId id="367" r:id="rId102"/>
    <p:sldId id="368" r:id="rId103"/>
    <p:sldId id="369" r:id="rId104"/>
    <p:sldId id="370" r:id="rId105"/>
    <p:sldId id="371" r:id="rId106"/>
    <p:sldId id="372" r:id="rId107"/>
    <p:sldId id="361" r:id="rId108"/>
    <p:sldId id="373" r:id="rId109"/>
    <p:sldId id="374" r:id="rId110"/>
    <p:sldId id="375" r:id="rId111"/>
    <p:sldId id="376" r:id="rId112"/>
    <p:sldId id="384" r:id="rId113"/>
    <p:sldId id="385" r:id="rId114"/>
    <p:sldId id="386" r:id="rId115"/>
    <p:sldId id="392" r:id="rId116"/>
    <p:sldId id="395" r:id="rId117"/>
    <p:sldId id="393" r:id="rId118"/>
    <p:sldId id="394" r:id="rId119"/>
    <p:sldId id="396" r:id="rId120"/>
    <p:sldId id="398" r:id="rId121"/>
    <p:sldId id="397" r:id="rId122"/>
    <p:sldId id="399" r:id="rId123"/>
    <p:sldId id="400" r:id="rId124"/>
    <p:sldId id="388" r:id="rId125"/>
    <p:sldId id="387" r:id="rId126"/>
    <p:sldId id="401" r:id="rId12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34" autoAdjust="0"/>
    <p:restoredTop sz="94662" autoAdjust="0"/>
  </p:normalViewPr>
  <p:slideViewPr>
    <p:cSldViewPr>
      <p:cViewPr>
        <p:scale>
          <a:sx n="78" d="100"/>
          <a:sy n="78" d="100"/>
        </p:scale>
        <p:origin x="-1134" y="-72"/>
      </p:cViewPr>
      <p:guideLst>
        <p:guide orient="horz" pos="2160"/>
        <p:guide pos="2880"/>
      </p:guideLst>
    </p:cSldViewPr>
  </p:slideViewPr>
  <p:outlineViewPr>
    <p:cViewPr>
      <p:scale>
        <a:sx n="33" d="100"/>
        <a:sy n="33" d="100"/>
      </p:scale>
      <p:origin x="0" y="747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presProps" Target="pres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viewProps" Target="view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theme" Target="theme/theme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6FE5BFA-BEA6-46F0-864F-3705D93EE106}" type="datetimeFigureOut">
              <a:rPr lang="en-US" smtClean="0"/>
              <a:t>17/07/2020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8B38777-7111-4DC4-87D3-0ED550EBB451}" type="slidenum">
              <a:rPr lang="en-US" smtClean="0"/>
              <a:t>‹#›</a:t>
            </a:fld>
            <a:endParaRPr lang="en-US"/>
          </a:p>
        </p:txBody>
      </p:sp>
    </p:spTree>
    <p:extLst>
      <p:ext uri="{BB962C8B-B14F-4D97-AF65-F5344CB8AC3E}">
        <p14:creationId xmlns:p14="http://schemas.microsoft.com/office/powerpoint/2010/main" val="38318555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6FE5BFA-BEA6-46F0-864F-3705D93EE106}" type="datetimeFigureOut">
              <a:rPr lang="en-US" smtClean="0"/>
              <a:t>17/07/2020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8B38777-7111-4DC4-87D3-0ED550EBB451}" type="slidenum">
              <a:rPr lang="en-US" smtClean="0"/>
              <a:t>‹#›</a:t>
            </a:fld>
            <a:endParaRPr lang="en-US"/>
          </a:p>
        </p:txBody>
      </p:sp>
    </p:spTree>
    <p:extLst>
      <p:ext uri="{BB962C8B-B14F-4D97-AF65-F5344CB8AC3E}">
        <p14:creationId xmlns:p14="http://schemas.microsoft.com/office/powerpoint/2010/main" val="42757428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6FE5BFA-BEA6-46F0-864F-3705D93EE106}" type="datetimeFigureOut">
              <a:rPr lang="en-US" smtClean="0"/>
              <a:t>17/07/2020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8B38777-7111-4DC4-87D3-0ED550EBB451}" type="slidenum">
              <a:rPr lang="en-US" smtClean="0"/>
              <a:t>‹#›</a:t>
            </a:fld>
            <a:endParaRPr lang="en-US"/>
          </a:p>
        </p:txBody>
      </p:sp>
    </p:spTree>
    <p:extLst>
      <p:ext uri="{BB962C8B-B14F-4D97-AF65-F5344CB8AC3E}">
        <p14:creationId xmlns:p14="http://schemas.microsoft.com/office/powerpoint/2010/main" val="32113859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6FE5BFA-BEA6-46F0-864F-3705D93EE106}" type="datetimeFigureOut">
              <a:rPr lang="en-US" smtClean="0"/>
              <a:t>17/07/2020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8B38777-7111-4DC4-87D3-0ED550EBB451}" type="slidenum">
              <a:rPr lang="en-US" smtClean="0"/>
              <a:t>‹#›</a:t>
            </a:fld>
            <a:endParaRPr lang="en-US"/>
          </a:p>
        </p:txBody>
      </p:sp>
    </p:spTree>
    <p:extLst>
      <p:ext uri="{BB962C8B-B14F-4D97-AF65-F5344CB8AC3E}">
        <p14:creationId xmlns:p14="http://schemas.microsoft.com/office/powerpoint/2010/main" val="22457431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6FE5BFA-BEA6-46F0-864F-3705D93EE106}" type="datetimeFigureOut">
              <a:rPr lang="en-US" smtClean="0"/>
              <a:t>17/07/2020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8B38777-7111-4DC4-87D3-0ED550EBB451}" type="slidenum">
              <a:rPr lang="en-US" smtClean="0"/>
              <a:t>‹#›</a:t>
            </a:fld>
            <a:endParaRPr lang="en-US"/>
          </a:p>
        </p:txBody>
      </p:sp>
    </p:spTree>
    <p:extLst>
      <p:ext uri="{BB962C8B-B14F-4D97-AF65-F5344CB8AC3E}">
        <p14:creationId xmlns:p14="http://schemas.microsoft.com/office/powerpoint/2010/main" val="35533326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6FE5BFA-BEA6-46F0-864F-3705D93EE106}" type="datetimeFigureOut">
              <a:rPr lang="en-US" smtClean="0"/>
              <a:t>17/07/2020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8B38777-7111-4DC4-87D3-0ED550EBB451}" type="slidenum">
              <a:rPr lang="en-US" smtClean="0"/>
              <a:t>‹#›</a:t>
            </a:fld>
            <a:endParaRPr lang="en-US"/>
          </a:p>
        </p:txBody>
      </p:sp>
    </p:spTree>
    <p:extLst>
      <p:ext uri="{BB962C8B-B14F-4D97-AF65-F5344CB8AC3E}">
        <p14:creationId xmlns:p14="http://schemas.microsoft.com/office/powerpoint/2010/main" val="24796023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6FE5BFA-BEA6-46F0-864F-3705D93EE106}" type="datetimeFigureOut">
              <a:rPr lang="en-US" smtClean="0"/>
              <a:t>17/07/2020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8B38777-7111-4DC4-87D3-0ED550EBB451}" type="slidenum">
              <a:rPr lang="en-US" smtClean="0"/>
              <a:t>‹#›</a:t>
            </a:fld>
            <a:endParaRPr lang="en-US"/>
          </a:p>
        </p:txBody>
      </p:sp>
    </p:spTree>
    <p:extLst>
      <p:ext uri="{BB962C8B-B14F-4D97-AF65-F5344CB8AC3E}">
        <p14:creationId xmlns:p14="http://schemas.microsoft.com/office/powerpoint/2010/main" val="26371326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6FE5BFA-BEA6-46F0-864F-3705D93EE106}" type="datetimeFigureOut">
              <a:rPr lang="en-US" smtClean="0"/>
              <a:t>17/07/2020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8B38777-7111-4DC4-87D3-0ED550EBB451}" type="slidenum">
              <a:rPr lang="en-US" smtClean="0"/>
              <a:t>‹#›</a:t>
            </a:fld>
            <a:endParaRPr lang="en-US"/>
          </a:p>
        </p:txBody>
      </p:sp>
    </p:spTree>
    <p:extLst>
      <p:ext uri="{BB962C8B-B14F-4D97-AF65-F5344CB8AC3E}">
        <p14:creationId xmlns:p14="http://schemas.microsoft.com/office/powerpoint/2010/main" val="34581371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6FE5BFA-BEA6-46F0-864F-3705D93EE106}" type="datetimeFigureOut">
              <a:rPr lang="en-US" smtClean="0"/>
              <a:t>17/07/2020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8B38777-7111-4DC4-87D3-0ED550EBB451}" type="slidenum">
              <a:rPr lang="en-US" smtClean="0"/>
              <a:t>‹#›</a:t>
            </a:fld>
            <a:endParaRPr lang="en-US"/>
          </a:p>
        </p:txBody>
      </p:sp>
    </p:spTree>
    <p:extLst>
      <p:ext uri="{BB962C8B-B14F-4D97-AF65-F5344CB8AC3E}">
        <p14:creationId xmlns:p14="http://schemas.microsoft.com/office/powerpoint/2010/main" val="26557974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6FE5BFA-BEA6-46F0-864F-3705D93EE106}" type="datetimeFigureOut">
              <a:rPr lang="en-US" smtClean="0"/>
              <a:t>17/07/2020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8B38777-7111-4DC4-87D3-0ED550EBB451}" type="slidenum">
              <a:rPr lang="en-US" smtClean="0"/>
              <a:t>‹#›</a:t>
            </a:fld>
            <a:endParaRPr lang="en-US"/>
          </a:p>
        </p:txBody>
      </p:sp>
    </p:spTree>
    <p:extLst>
      <p:ext uri="{BB962C8B-B14F-4D97-AF65-F5344CB8AC3E}">
        <p14:creationId xmlns:p14="http://schemas.microsoft.com/office/powerpoint/2010/main" val="29569040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6FE5BFA-BEA6-46F0-864F-3705D93EE106}" type="datetimeFigureOut">
              <a:rPr lang="en-US" smtClean="0"/>
              <a:t>17/07/2020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8B38777-7111-4DC4-87D3-0ED550EBB451}" type="slidenum">
              <a:rPr lang="en-US" smtClean="0"/>
              <a:t>‹#›</a:t>
            </a:fld>
            <a:endParaRPr lang="en-US"/>
          </a:p>
        </p:txBody>
      </p:sp>
    </p:spTree>
    <p:extLst>
      <p:ext uri="{BB962C8B-B14F-4D97-AF65-F5344CB8AC3E}">
        <p14:creationId xmlns:p14="http://schemas.microsoft.com/office/powerpoint/2010/main" val="21038136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6FE5BFA-BEA6-46F0-864F-3705D93EE106}" type="datetimeFigureOut">
              <a:rPr lang="en-US" smtClean="0"/>
              <a:t>17/07/2020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8B38777-7111-4DC4-87D3-0ED550EBB451}" type="slidenum">
              <a:rPr lang="en-US" smtClean="0"/>
              <a:t>‹#›</a:t>
            </a:fld>
            <a:endParaRPr lang="en-US"/>
          </a:p>
        </p:txBody>
      </p:sp>
    </p:spTree>
    <p:extLst>
      <p:ext uri="{BB962C8B-B14F-4D97-AF65-F5344CB8AC3E}">
        <p14:creationId xmlns:p14="http://schemas.microsoft.com/office/powerpoint/2010/main" val="14969116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hyperlink" Target="https://www.google.com/search?rlz=1C1OKWM_enIN897IN897&amp;biw=1366&amp;bih=657&amp;ei=5pXKXtfQDYrXz7sP5-Kx4A4&amp;q=how+to+use+git+add+command+in+jenkins&amp;oq=how+to+use+git+add+command+in+j&amp;gs_lcp=CgZwc3ktYWIQARgAMggIIRAWEB0QHjIICCEQFhAdEB4yCAghEBYQHRAeMggIIRAWEB0QHjoFCAAQkQI6BQgAEIMBOgIIADoECAAQQzoECAAQCjoGCAAQFhAeUKamAViW2QFgl-0BaABwAHgAgAHCAYgB7xWSAQQxLjIymAEAoAEBqgEHZ3dzLXdpeg&amp;sclient=psy-ab#kpvalbx=_LJbKXvjPIsfXz7sP9LutwAo54" TargetMode="Externa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hyperlink" Target="https://www.javatpoint.com/github-setup-for-jenkins"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www.edureka.co/blog/what-is-puppet/" TargetMode="External"/><Relationship Id="rId2" Type="http://schemas.openxmlformats.org/officeDocument/2006/relationships/hyperlink" Target="https://www.edureka.co/blog/docker-tutorial" TargetMode="External"/><Relationship Id="rId1" Type="http://schemas.openxmlformats.org/officeDocument/2006/relationships/slideLayout" Target="../slideLayouts/slideLayout2.xml"/><Relationship Id="rId5" Type="http://schemas.openxmlformats.org/officeDocument/2006/relationships/hyperlink" Target="https://www.edureka.co/community/22254/ansible-vs-saltstack" TargetMode="External"/><Relationship Id="rId4" Type="http://schemas.openxmlformats.org/officeDocument/2006/relationships/hyperlink" Target="https://www.edureka.co/blog/what-is-chef/" TargetMode="External"/></Relationships>
</file>

<file path=ppt/slides/_rels/slide3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s://www.edureka.co/blog/elk-stack-tutorial/" TargetMode="External"/><Relationship Id="rId2" Type="http://schemas.openxmlformats.org/officeDocument/2006/relationships/hyperlink" Target="https://www.edureka.co/blog/what-is-splunk/" TargetMode="External"/><Relationship Id="rId1" Type="http://schemas.openxmlformats.org/officeDocument/2006/relationships/slideLayout" Target="../slideLayouts/slideLayout2.xml"/><Relationship Id="rId4" Type="http://schemas.openxmlformats.org/officeDocument/2006/relationships/hyperlink" Target="https://www.edureka.co/blog/nagios-tutorial/"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hyperlink" Target="https://www.smartsheet.com/devops-tools" TargetMode="Externa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hyperlink" Target="https://intellipaat.com/community/37506/what-are-the-stages-of-the-devops-lifecycle" TargetMode="Externa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hyperlink" Target="https://www.javatpoint.com/devops-tools" TargetMode="Externa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hyperlink" Target="https://www.youtube.com/watch?v=hQcFE0RD0cQ" TargetMode="Externa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hyperlink" Target="https://www.educba.com/testing-frameworks-for-java/" TargetMode="Externa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hyperlink" Target="http://maven.apache.org/guides/introduction/introduction-to-the-lifecycle.html#Lifecycle_Reference" TargetMode="Externa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hyperlink" Target="https://updates.jenkins-ci.org/download/war/"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hyperlink" Target="https://www.guru99.com/jenkins-github-integration.html" TargetMode="Externa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Coverage</a:t>
            </a:r>
            <a:endParaRPr lang="en-US" dirty="0"/>
          </a:p>
        </p:txBody>
      </p:sp>
      <p:sp>
        <p:nvSpPr>
          <p:cNvPr id="3" name="Content Placeholder 2"/>
          <p:cNvSpPr>
            <a:spLocks noGrp="1"/>
          </p:cNvSpPr>
          <p:nvPr>
            <p:ph idx="1"/>
          </p:nvPr>
        </p:nvSpPr>
        <p:spPr/>
        <p:txBody>
          <a:bodyPr/>
          <a:lstStyle/>
          <a:p>
            <a:r>
              <a:rPr lang="en-US" dirty="0" err="1" smtClean="0"/>
              <a:t>Devops</a:t>
            </a:r>
            <a:r>
              <a:rPr lang="en-US" dirty="0" smtClean="0"/>
              <a:t> overview</a:t>
            </a:r>
          </a:p>
          <a:p>
            <a:r>
              <a:rPr lang="en-US" dirty="0" smtClean="0"/>
              <a:t>Version control using </a:t>
            </a:r>
            <a:r>
              <a:rPr lang="en-US" dirty="0" err="1" smtClean="0"/>
              <a:t>git</a:t>
            </a:r>
            <a:endParaRPr lang="en-US" dirty="0" smtClean="0"/>
          </a:p>
          <a:p>
            <a:r>
              <a:rPr lang="en-US" dirty="0" smtClean="0"/>
              <a:t>Build Maven</a:t>
            </a:r>
          </a:p>
          <a:p>
            <a:r>
              <a:rPr lang="en-US" dirty="0" smtClean="0"/>
              <a:t>Continuous integration using </a:t>
            </a:r>
            <a:r>
              <a:rPr lang="en-US" dirty="0"/>
              <a:t>J</a:t>
            </a:r>
            <a:r>
              <a:rPr lang="en-US" dirty="0" smtClean="0"/>
              <a:t>enkins.</a:t>
            </a:r>
          </a:p>
          <a:p>
            <a:r>
              <a:rPr lang="en-US" dirty="0" smtClean="0"/>
              <a:t>Automation Testing using Selenium</a:t>
            </a:r>
          </a:p>
          <a:p>
            <a:r>
              <a:rPr lang="en-US" dirty="0" smtClean="0"/>
              <a:t>Containerization using </a:t>
            </a:r>
            <a:r>
              <a:rPr lang="en-US" dirty="0" err="1" smtClean="0"/>
              <a:t>docker</a:t>
            </a:r>
            <a:endParaRPr lang="en-US" dirty="0" smtClean="0"/>
          </a:p>
          <a:p>
            <a:r>
              <a:rPr lang="en-US" dirty="0" smtClean="0"/>
              <a:t>Monitoring </a:t>
            </a:r>
            <a:endParaRPr lang="en-US" dirty="0"/>
          </a:p>
        </p:txBody>
      </p:sp>
    </p:spTree>
    <p:extLst>
      <p:ext uri="{BB962C8B-B14F-4D97-AF65-F5344CB8AC3E}">
        <p14:creationId xmlns:p14="http://schemas.microsoft.com/office/powerpoint/2010/main" val="1814338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819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162050" y="457200"/>
            <a:ext cx="10306050" cy="545320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6428655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126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46957" y="1600200"/>
            <a:ext cx="8050085" cy="45259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507657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Save the job</a:t>
            </a:r>
            <a:endParaRPr lang="en-US" dirty="0"/>
          </a:p>
        </p:txBody>
      </p:sp>
    </p:spTree>
    <p:extLst>
      <p:ext uri="{BB962C8B-B14F-4D97-AF65-F5344CB8AC3E}">
        <p14:creationId xmlns:p14="http://schemas.microsoft.com/office/powerpoint/2010/main" val="164661961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To tell </a:t>
            </a:r>
            <a:r>
              <a:rPr lang="en-US" dirty="0" err="1" smtClean="0"/>
              <a:t>gihub</a:t>
            </a:r>
            <a:r>
              <a:rPr lang="en-US" dirty="0" smtClean="0"/>
              <a:t> </a:t>
            </a:r>
            <a:r>
              <a:rPr lang="en-US" dirty="0" err="1" smtClean="0"/>
              <a:t>abt</a:t>
            </a:r>
            <a:r>
              <a:rPr lang="en-US" dirty="0" smtClean="0"/>
              <a:t> </a:t>
            </a:r>
            <a:r>
              <a:rPr lang="en-US" dirty="0" err="1" smtClean="0"/>
              <a:t>jenkins</a:t>
            </a:r>
            <a:r>
              <a:rPr lang="en-US" dirty="0" smtClean="0"/>
              <a:t> go to repository</a:t>
            </a:r>
          </a:p>
          <a:p>
            <a:r>
              <a:rPr lang="en-US" dirty="0" err="1" smtClean="0"/>
              <a:t>Github</a:t>
            </a:r>
            <a:r>
              <a:rPr lang="en-US" dirty="0" smtClean="0"/>
              <a:t> </a:t>
            </a:r>
            <a:r>
              <a:rPr lang="en-US" dirty="0" err="1" smtClean="0"/>
              <a:t>repository</a:t>
            </a:r>
            <a:r>
              <a:rPr lang="en-US" dirty="0" err="1" smtClean="0">
                <a:sym typeface="Wingdings" panose="05000000000000000000" pitchFamily="2" charset="2"/>
              </a:rPr>
              <a:t>settings</a:t>
            </a:r>
            <a:r>
              <a:rPr lang="en-US" dirty="0" smtClean="0">
                <a:sym typeface="Wingdings" panose="05000000000000000000" pitchFamily="2" charset="2"/>
              </a:rPr>
              <a:t> </a:t>
            </a:r>
            <a:r>
              <a:rPr lang="en-US" dirty="0" err="1" smtClean="0">
                <a:sym typeface="Wingdings" panose="05000000000000000000" pitchFamily="2" charset="2"/>
              </a:rPr>
              <a:t>webhookAdd</a:t>
            </a:r>
            <a:r>
              <a:rPr lang="en-US" dirty="0" smtClean="0">
                <a:sym typeface="Wingdings" panose="05000000000000000000" pitchFamily="2" charset="2"/>
              </a:rPr>
              <a:t> </a:t>
            </a:r>
            <a:r>
              <a:rPr lang="en-US" dirty="0" err="1" smtClean="0">
                <a:sym typeface="Wingdings" panose="05000000000000000000" pitchFamily="2" charset="2"/>
              </a:rPr>
              <a:t>webhook</a:t>
            </a:r>
            <a:endParaRPr lang="en-US" dirty="0" smtClean="0">
              <a:sym typeface="Wingdings" panose="05000000000000000000" pitchFamily="2" charset="2"/>
            </a:endParaRPr>
          </a:p>
          <a:p>
            <a:endParaRPr lang="en-US" dirty="0"/>
          </a:p>
        </p:txBody>
      </p:sp>
    </p:spTree>
    <p:extLst>
      <p:ext uri="{BB962C8B-B14F-4D97-AF65-F5344CB8AC3E}">
        <p14:creationId xmlns:p14="http://schemas.microsoft.com/office/powerpoint/2010/main" val="211134471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229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46957" y="1600200"/>
            <a:ext cx="8050085" cy="45259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5576891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331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46957" y="1600200"/>
            <a:ext cx="8050085" cy="45259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092805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Content Placeholder 3"/>
          <p:cNvSpPr>
            <a:spLocks noGrp="1"/>
          </p:cNvSpPr>
          <p:nvPr>
            <p:ph idx="1"/>
          </p:nvPr>
        </p:nvSpPr>
        <p:spPr/>
        <p:txBody>
          <a:bodyPr/>
          <a:lstStyle/>
          <a:p>
            <a:endParaRPr lang="en-US"/>
          </a:p>
        </p:txBody>
      </p:sp>
      <p:pic>
        <p:nvPicPr>
          <p:cNvPr id="1433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33575" y="-228600"/>
            <a:ext cx="13011150" cy="7315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5082527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Chanhe</a:t>
            </a:r>
            <a:r>
              <a:rPr lang="en-US" dirty="0" smtClean="0"/>
              <a:t> local host to </a:t>
            </a:r>
            <a:r>
              <a:rPr lang="en-US" dirty="0" err="1" smtClean="0"/>
              <a:t>ip</a:t>
            </a:r>
            <a:r>
              <a:rPr lang="en-US" dirty="0" smtClean="0"/>
              <a:t> address</a:t>
            </a:r>
            <a:endParaRPr lang="en-US" dirty="0"/>
          </a:p>
        </p:txBody>
      </p:sp>
      <p:pic>
        <p:nvPicPr>
          <p:cNvPr id="1536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81000" y="2209800"/>
            <a:ext cx="8050085" cy="45259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4688981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Add </a:t>
            </a:r>
            <a:r>
              <a:rPr lang="en-US" dirty="0" err="1" smtClean="0"/>
              <a:t>webhook</a:t>
            </a:r>
            <a:endParaRPr lang="en-US" dirty="0"/>
          </a:p>
        </p:txBody>
      </p:sp>
    </p:spTree>
    <p:extLst>
      <p:ext uri="{BB962C8B-B14F-4D97-AF65-F5344CB8AC3E}">
        <p14:creationId xmlns:p14="http://schemas.microsoft.com/office/powerpoint/2010/main" val="335002677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Do some changes in repos</a:t>
            </a:r>
            <a:endParaRPr lang="en-US" dirty="0"/>
          </a:p>
        </p:txBody>
      </p:sp>
    </p:spTree>
    <p:extLst>
      <p:ext uri="{BB962C8B-B14F-4D97-AF65-F5344CB8AC3E}">
        <p14:creationId xmlns:p14="http://schemas.microsoft.com/office/powerpoint/2010/main" val="301771995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638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46957" y="1600200"/>
            <a:ext cx="8050085" cy="45259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38397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066800" y="1981200"/>
            <a:ext cx="6529086" cy="3267734"/>
          </a:xfrm>
          <a:prstGeom prst="rect">
            <a:avLst/>
          </a:prstGeom>
          <a:noFill/>
          <a:ln>
            <a:noFill/>
          </a:ln>
        </p:spPr>
      </p:pic>
    </p:spTree>
    <p:extLst>
      <p:ext uri="{BB962C8B-B14F-4D97-AF65-F5344CB8AC3E}">
        <p14:creationId xmlns:p14="http://schemas.microsoft.com/office/powerpoint/2010/main" val="260865200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Add new file in repository as FIle3.txt</a:t>
            </a:r>
          </a:p>
          <a:p>
            <a:r>
              <a:rPr lang="en-US" dirty="0" smtClean="0"/>
              <a:t>Commit the changes and build the </a:t>
            </a:r>
            <a:r>
              <a:rPr lang="en-US" dirty="0" err="1" smtClean="0"/>
              <a:t>jenkins</a:t>
            </a:r>
            <a:r>
              <a:rPr lang="en-US" dirty="0" smtClean="0"/>
              <a:t> job</a:t>
            </a:r>
          </a:p>
          <a:p>
            <a:endParaRPr lang="en-US" dirty="0"/>
          </a:p>
        </p:txBody>
      </p:sp>
    </p:spTree>
    <p:extLst>
      <p:ext uri="{BB962C8B-B14F-4D97-AF65-F5344CB8AC3E}">
        <p14:creationId xmlns:p14="http://schemas.microsoft.com/office/powerpoint/2010/main" val="404975208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741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46957" y="1600200"/>
            <a:ext cx="8050085" cy="45259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9427440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85000" lnSpcReduction="20000"/>
          </a:bodyPr>
          <a:lstStyle/>
          <a:p>
            <a:r>
              <a:rPr lang="en-US" dirty="0" smtClean="0"/>
              <a:t>Jenkins with Maven</a:t>
            </a:r>
          </a:p>
          <a:p>
            <a:r>
              <a:rPr lang="en-US" dirty="0">
                <a:hlinkClick r:id="rId2"/>
              </a:rPr>
              <a:t>https://www.google.com/search?rlz=1C1OKWM_enIN897IN897&amp;biw=1366&amp;bih=657&amp;ei=5pXKXtfQDYrXz7sP5-Kx4A4&amp;q=how+to+use+git+add+command+in+jenkins&amp;oq=how+to+use+git+add+command+in+j&amp;gs_lcp=CgZwc3ktYWIQARgAMggIIRAWEB0QHjIICCEQFhAdEB4yCAghEBYQHRAeMggIIRAWEB0QHjoFCAAQkQI6BQgAEIMBOgIIADoECAAQQzoECAAQCjoGCAAQFhAeUKamAViW2QFgl-0BaABwAHgAgAHCAYgB7xWSAQQxLjIymAEAoAEBqgEHZ3dzLXdpeg&amp;sclient=psy-ab#kpvalbx=_LJbKXvjPIsfXz7sP9LutwAo54</a:t>
            </a:r>
            <a:endParaRPr lang="en-US" dirty="0"/>
          </a:p>
        </p:txBody>
      </p:sp>
    </p:spTree>
    <p:extLst>
      <p:ext uri="{BB962C8B-B14F-4D97-AF65-F5344CB8AC3E}">
        <p14:creationId xmlns:p14="http://schemas.microsoft.com/office/powerpoint/2010/main" val="110948664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843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46957" y="1600200"/>
            <a:ext cx="8050085" cy="45259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3027601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Create a new project </a:t>
            </a:r>
            <a:endParaRPr lang="en-US" dirty="0"/>
          </a:p>
        </p:txBody>
      </p:sp>
    </p:spTree>
    <p:extLst>
      <p:ext uri="{BB962C8B-B14F-4D97-AF65-F5344CB8AC3E}">
        <p14:creationId xmlns:p14="http://schemas.microsoft.com/office/powerpoint/2010/main" val="53835708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21507" name="Picture 3"/>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433512" y="2277269"/>
            <a:ext cx="6276975" cy="3171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6575231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2253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105025" y="3377406"/>
            <a:ext cx="4933950" cy="971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0394128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Create a new job as maven project </a:t>
            </a:r>
            <a:endParaRPr lang="en-US" dirty="0"/>
          </a:p>
        </p:txBody>
      </p:sp>
    </p:spTree>
    <p:extLst>
      <p:ext uri="{BB962C8B-B14F-4D97-AF65-F5344CB8AC3E}">
        <p14:creationId xmlns:p14="http://schemas.microsoft.com/office/powerpoint/2010/main" val="152429273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2355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09600" y="1600200"/>
            <a:ext cx="7472362" cy="41711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8109708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Jenkins-manage plugin-global tool configuration--</a:t>
            </a:r>
            <a:endParaRPr lang="en-US" dirty="0"/>
          </a:p>
        </p:txBody>
      </p:sp>
    </p:spTree>
    <p:extLst>
      <p:ext uri="{BB962C8B-B14F-4D97-AF65-F5344CB8AC3E}">
        <p14:creationId xmlns:p14="http://schemas.microsoft.com/office/powerpoint/2010/main" val="24573109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err="1" smtClean="0"/>
              <a:t>Analyze</a:t>
            </a:r>
            <a:r>
              <a:rPr lang="en-US" dirty="0" err="1" smtClean="0">
                <a:sym typeface="Wingdings" panose="05000000000000000000" pitchFamily="2" charset="2"/>
              </a:rPr>
              <a:t>plandesignbuildtestdeploy</a:t>
            </a:r>
            <a:endParaRPr lang="en-US" dirty="0" smtClean="0">
              <a:sym typeface="Wingdings" panose="05000000000000000000" pitchFamily="2" charset="2"/>
            </a:endParaRPr>
          </a:p>
          <a:p>
            <a:r>
              <a:rPr lang="en-US" dirty="0" smtClean="0">
                <a:sym typeface="Wingdings" panose="05000000000000000000" pitchFamily="2" charset="2"/>
              </a:rPr>
              <a:t>Each iteration will return deliverable product</a:t>
            </a:r>
          </a:p>
          <a:p>
            <a:r>
              <a:rPr lang="en-US" dirty="0" smtClean="0">
                <a:sym typeface="Wingdings" panose="05000000000000000000" pitchFamily="2" charset="2"/>
              </a:rPr>
              <a:t>Once the final testing is done it will be deployed in prod server.</a:t>
            </a:r>
          </a:p>
          <a:p>
            <a:r>
              <a:rPr lang="en-US" dirty="0" err="1" smtClean="0">
                <a:sym typeface="Wingdings" panose="05000000000000000000" pitchFamily="2" charset="2"/>
              </a:rPr>
              <a:t>Devlopment</a:t>
            </a:r>
            <a:r>
              <a:rPr lang="en-US" dirty="0" smtClean="0">
                <a:sym typeface="Wingdings" panose="05000000000000000000" pitchFamily="2" charset="2"/>
              </a:rPr>
              <a:t> is continuous but deployment is not .</a:t>
            </a:r>
          </a:p>
          <a:p>
            <a:r>
              <a:rPr lang="en-US" dirty="0" smtClean="0">
                <a:sym typeface="Wingdings" panose="05000000000000000000" pitchFamily="2" charset="2"/>
              </a:rPr>
              <a:t>Deployment is linear and manual where as </a:t>
            </a:r>
            <a:r>
              <a:rPr lang="en-US" dirty="0" err="1" smtClean="0">
                <a:sym typeface="Wingdings" panose="05000000000000000000" pitchFamily="2" charset="2"/>
              </a:rPr>
              <a:t>dev</a:t>
            </a:r>
            <a:r>
              <a:rPr lang="en-US" dirty="0" smtClean="0">
                <a:sym typeface="Wingdings" panose="05000000000000000000" pitchFamily="2" charset="2"/>
              </a:rPr>
              <a:t> is continuous.</a:t>
            </a:r>
          </a:p>
          <a:p>
            <a:endParaRPr lang="en-US" dirty="0" smtClean="0">
              <a:sym typeface="Wingdings" panose="05000000000000000000" pitchFamily="2" charset="2"/>
            </a:endParaRPr>
          </a:p>
          <a:p>
            <a:endParaRPr lang="en-US" dirty="0" smtClean="0">
              <a:sym typeface="Wingdings" panose="05000000000000000000" pitchFamily="2" charset="2"/>
            </a:endParaRPr>
          </a:p>
          <a:p>
            <a:endParaRPr lang="en-US" dirty="0"/>
          </a:p>
        </p:txBody>
      </p:sp>
    </p:spTree>
    <p:extLst>
      <p:ext uri="{BB962C8B-B14F-4D97-AF65-F5344CB8AC3E}">
        <p14:creationId xmlns:p14="http://schemas.microsoft.com/office/powerpoint/2010/main" val="400672634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Create a maven project </a:t>
            </a:r>
            <a:endParaRPr lang="en-US" dirty="0"/>
          </a:p>
        </p:txBody>
      </p:sp>
    </p:spTree>
    <p:extLst>
      <p:ext uri="{BB962C8B-B14F-4D97-AF65-F5344CB8AC3E}">
        <p14:creationId xmlns:p14="http://schemas.microsoft.com/office/powerpoint/2010/main" val="293681986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2457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46957" y="1600200"/>
            <a:ext cx="8050085" cy="45259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0489093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2560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46957" y="1600200"/>
            <a:ext cx="8050085" cy="45259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674396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2662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46957" y="1600200"/>
            <a:ext cx="8050085" cy="45259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9029851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945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46957" y="1600200"/>
            <a:ext cx="8050085" cy="45259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5045297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Select the path of pom.xml file</a:t>
            </a:r>
            <a:endParaRPr lang="en-US" dirty="0"/>
          </a:p>
        </p:txBody>
      </p:sp>
    </p:spTree>
    <p:extLst>
      <p:ext uri="{BB962C8B-B14F-4D97-AF65-F5344CB8AC3E}">
        <p14:creationId xmlns:p14="http://schemas.microsoft.com/office/powerpoint/2010/main" val="766838674"/>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a:hlinkClick r:id="rId2"/>
              </a:rPr>
              <a:t>https://www.javatpoint.com/github-setup-for-jenkins</a:t>
            </a:r>
            <a:endParaRPr lang="en-US"/>
          </a:p>
        </p:txBody>
      </p:sp>
    </p:spTree>
    <p:extLst>
      <p:ext uri="{BB962C8B-B14F-4D97-AF65-F5344CB8AC3E}">
        <p14:creationId xmlns:p14="http://schemas.microsoft.com/office/powerpoint/2010/main" val="16992475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92500" lnSpcReduction="20000"/>
          </a:bodyPr>
          <a:lstStyle/>
          <a:p>
            <a:r>
              <a:rPr lang="en-US" dirty="0" smtClean="0"/>
              <a:t>Agile</a:t>
            </a:r>
          </a:p>
          <a:p>
            <a:r>
              <a:rPr lang="en-US" dirty="0" smtClean="0"/>
              <a:t>Continuous </a:t>
            </a:r>
            <a:r>
              <a:rPr lang="en-US" dirty="0" err="1" smtClean="0"/>
              <a:t>dev</a:t>
            </a:r>
            <a:r>
              <a:rPr lang="en-US" dirty="0" smtClean="0"/>
              <a:t> and testing in each iteration</a:t>
            </a:r>
          </a:p>
          <a:p>
            <a:r>
              <a:rPr lang="en-US" dirty="0" smtClean="0"/>
              <a:t>Multiple iteration</a:t>
            </a:r>
          </a:p>
          <a:p>
            <a:r>
              <a:rPr lang="en-US" dirty="0" smtClean="0"/>
              <a:t>Design test and build is </a:t>
            </a:r>
            <a:r>
              <a:rPr lang="en-US" dirty="0" err="1" smtClean="0"/>
              <a:t>continous</a:t>
            </a:r>
            <a:endParaRPr lang="en-US" dirty="0" smtClean="0"/>
          </a:p>
          <a:p>
            <a:r>
              <a:rPr lang="en-US" dirty="0" smtClean="0"/>
              <a:t>Limitation:</a:t>
            </a:r>
          </a:p>
          <a:p>
            <a:r>
              <a:rPr lang="en-US" dirty="0" err="1" smtClean="0"/>
              <a:t>Dev</a:t>
            </a:r>
            <a:r>
              <a:rPr lang="en-US" dirty="0" smtClean="0"/>
              <a:t> part is agile and dynamic but the deployment is not .</a:t>
            </a:r>
          </a:p>
          <a:p>
            <a:r>
              <a:rPr lang="en-US" dirty="0" smtClean="0"/>
              <a:t>Agile is linear but deployment is still linear and manual</a:t>
            </a:r>
          </a:p>
          <a:p>
            <a:r>
              <a:rPr lang="en-US" dirty="0" smtClean="0"/>
              <a:t>Deployment need stability.</a:t>
            </a:r>
          </a:p>
          <a:p>
            <a:endParaRPr lang="en-US" dirty="0" smtClean="0"/>
          </a:p>
          <a:p>
            <a:endParaRPr lang="en-US" dirty="0" smtClean="0"/>
          </a:p>
          <a:p>
            <a:endParaRPr lang="en-US" dirty="0" smtClean="0"/>
          </a:p>
          <a:p>
            <a:endParaRPr lang="en-US" dirty="0"/>
          </a:p>
        </p:txBody>
      </p:sp>
    </p:spTree>
    <p:extLst>
      <p:ext uri="{BB962C8B-B14F-4D97-AF65-F5344CB8AC3E}">
        <p14:creationId xmlns:p14="http://schemas.microsoft.com/office/powerpoint/2010/main" val="19298914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Continuous iteration of </a:t>
            </a:r>
            <a:r>
              <a:rPr lang="en-US" dirty="0" err="1" smtClean="0"/>
              <a:t>dev</a:t>
            </a:r>
            <a:r>
              <a:rPr lang="en-US" dirty="0" smtClean="0"/>
              <a:t> and testing </a:t>
            </a:r>
            <a:r>
              <a:rPr lang="en-US" dirty="0" err="1" smtClean="0"/>
              <a:t>throughtout</a:t>
            </a:r>
            <a:r>
              <a:rPr lang="en-US" dirty="0" smtClean="0"/>
              <a:t> the life cycle of soft </a:t>
            </a:r>
            <a:r>
              <a:rPr lang="en-US" dirty="0" err="1" smtClean="0"/>
              <a:t>devlopment</a:t>
            </a:r>
            <a:r>
              <a:rPr lang="en-US" dirty="0" smtClean="0"/>
              <a:t>.</a:t>
            </a:r>
          </a:p>
          <a:p>
            <a:r>
              <a:rPr lang="en-US" dirty="0" err="1" smtClean="0"/>
              <a:t>Dev+testing</a:t>
            </a:r>
            <a:r>
              <a:rPr lang="en-US" dirty="0" err="1" smtClean="0">
                <a:sym typeface="Wingdings" panose="05000000000000000000" pitchFamily="2" charset="2"/>
              </a:rPr>
              <a:t>release</a:t>
            </a:r>
            <a:r>
              <a:rPr lang="en-US" dirty="0" smtClean="0">
                <a:sym typeface="Wingdings" panose="05000000000000000000" pitchFamily="2" charset="2"/>
              </a:rPr>
              <a:t> of iteration (working product)</a:t>
            </a:r>
          </a:p>
          <a:p>
            <a:endParaRPr lang="en-US" dirty="0" smtClean="0">
              <a:sym typeface="Wingdings" panose="05000000000000000000" pitchFamily="2" charset="2"/>
            </a:endParaRPr>
          </a:p>
          <a:p>
            <a:endParaRPr lang="en-US" dirty="0"/>
          </a:p>
        </p:txBody>
      </p:sp>
    </p:spTree>
    <p:extLst>
      <p:ext uri="{BB962C8B-B14F-4D97-AF65-F5344CB8AC3E}">
        <p14:creationId xmlns:p14="http://schemas.microsoft.com/office/powerpoint/2010/main" val="40136167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92500" lnSpcReduction="10000"/>
          </a:bodyPr>
          <a:lstStyle/>
          <a:p>
            <a:r>
              <a:rPr lang="en-US" dirty="0" smtClean="0"/>
              <a:t>Solution is </a:t>
            </a:r>
            <a:r>
              <a:rPr lang="en-US" dirty="0" err="1" smtClean="0"/>
              <a:t>devops</a:t>
            </a:r>
            <a:endParaRPr lang="en-US" dirty="0" smtClean="0"/>
          </a:p>
          <a:p>
            <a:r>
              <a:rPr lang="en-US" dirty="0"/>
              <a:t>In agile </a:t>
            </a:r>
            <a:r>
              <a:rPr lang="en-US" dirty="0" err="1"/>
              <a:t>dev</a:t>
            </a:r>
            <a:r>
              <a:rPr lang="en-US" dirty="0"/>
              <a:t> and testing is continuous but when we talk </a:t>
            </a:r>
            <a:r>
              <a:rPr lang="en-US" dirty="0" err="1"/>
              <a:t>abt</a:t>
            </a:r>
            <a:r>
              <a:rPr lang="en-US" dirty="0"/>
              <a:t> the deployment it is not continuous. For example the code working on developer laptop but not in production </a:t>
            </a:r>
            <a:r>
              <a:rPr lang="en-US" dirty="0" err="1" smtClean="0"/>
              <a:t>enviroment</a:t>
            </a:r>
            <a:r>
              <a:rPr lang="en-US" dirty="0" smtClean="0"/>
              <a:t>.</a:t>
            </a:r>
          </a:p>
          <a:p>
            <a:r>
              <a:rPr lang="en-US" dirty="0" smtClean="0"/>
              <a:t>Developer </a:t>
            </a:r>
            <a:r>
              <a:rPr lang="en-US" dirty="0"/>
              <a:t>wants the agility where as operation team wants stability. To overcome this </a:t>
            </a:r>
            <a:r>
              <a:rPr lang="en-US" dirty="0" err="1"/>
              <a:t>devops</a:t>
            </a:r>
            <a:r>
              <a:rPr lang="en-US" dirty="0"/>
              <a:t> came into picture </a:t>
            </a:r>
            <a:r>
              <a:rPr lang="en-US" dirty="0" smtClean="0"/>
              <a:t>.</a:t>
            </a:r>
          </a:p>
          <a:p>
            <a:r>
              <a:rPr lang="en-US" dirty="0" smtClean="0"/>
              <a:t>ops team </a:t>
            </a:r>
            <a:r>
              <a:rPr lang="en-US" dirty="0"/>
              <a:t>take care of app </a:t>
            </a:r>
            <a:r>
              <a:rPr lang="en-US" dirty="0" err="1"/>
              <a:t>deployment,server</a:t>
            </a:r>
            <a:r>
              <a:rPr lang="en-US" dirty="0"/>
              <a:t> </a:t>
            </a:r>
            <a:r>
              <a:rPr lang="en-US" dirty="0" err="1"/>
              <a:t>maintenance,monitoring</a:t>
            </a:r>
            <a:r>
              <a:rPr lang="en-US" dirty="0"/>
              <a:t> etc. </a:t>
            </a:r>
          </a:p>
          <a:p>
            <a:endParaRPr lang="en-US" dirty="0"/>
          </a:p>
        </p:txBody>
      </p:sp>
    </p:spTree>
    <p:extLst>
      <p:ext uri="{BB962C8B-B14F-4D97-AF65-F5344CB8AC3E}">
        <p14:creationId xmlns:p14="http://schemas.microsoft.com/office/powerpoint/2010/main" val="36303804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02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524000" y="1905000"/>
            <a:ext cx="6243637" cy="34542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616052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92500"/>
          </a:bodyPr>
          <a:lstStyle/>
          <a:p>
            <a:r>
              <a:rPr lang="en-US" dirty="0"/>
              <a:t>What is </a:t>
            </a:r>
            <a:r>
              <a:rPr lang="en-US" dirty="0" err="1"/>
              <a:t>DevOps</a:t>
            </a:r>
            <a:r>
              <a:rPr lang="en-US" dirty="0"/>
              <a:t>?</a:t>
            </a:r>
          </a:p>
          <a:p>
            <a:r>
              <a:rPr lang="en-US" dirty="0"/>
              <a:t>The </a:t>
            </a:r>
            <a:r>
              <a:rPr lang="en-US" dirty="0" err="1"/>
              <a:t>DevOps</a:t>
            </a:r>
            <a:r>
              <a:rPr lang="en-US" dirty="0"/>
              <a:t> is a combination of two words, one is software Development, and second is </a:t>
            </a:r>
            <a:r>
              <a:rPr lang="en-US" dirty="0" smtClean="0"/>
              <a:t>Operations.</a:t>
            </a:r>
          </a:p>
          <a:p>
            <a:r>
              <a:rPr lang="en-US" dirty="0" smtClean="0"/>
              <a:t>This </a:t>
            </a:r>
            <a:r>
              <a:rPr lang="en-US" dirty="0"/>
              <a:t>allows a single team to handle the entire application lifecycle, from development to </a:t>
            </a:r>
            <a:r>
              <a:rPr lang="en-US" b="1" dirty="0"/>
              <a:t>testing, deployment</a:t>
            </a:r>
            <a:r>
              <a:rPr lang="en-US" dirty="0"/>
              <a:t>, and </a:t>
            </a:r>
            <a:r>
              <a:rPr lang="en-US" b="1" dirty="0"/>
              <a:t>operations</a:t>
            </a:r>
            <a:r>
              <a:rPr lang="en-US" dirty="0" smtClean="0"/>
              <a:t>.</a:t>
            </a:r>
          </a:p>
          <a:p>
            <a:r>
              <a:rPr lang="en-US" dirty="0" smtClean="0"/>
              <a:t> </a:t>
            </a:r>
            <a:r>
              <a:rPr lang="en-US" dirty="0" err="1"/>
              <a:t>DevOps</a:t>
            </a:r>
            <a:r>
              <a:rPr lang="en-US" dirty="0"/>
              <a:t> helps you to reduce the disconnection between software developers, quality assurance (QA) engineers, and system administrators.</a:t>
            </a:r>
          </a:p>
          <a:p>
            <a:endParaRPr lang="en-US" dirty="0"/>
          </a:p>
        </p:txBody>
      </p:sp>
    </p:spTree>
    <p:extLst>
      <p:ext uri="{BB962C8B-B14F-4D97-AF65-F5344CB8AC3E}">
        <p14:creationId xmlns:p14="http://schemas.microsoft.com/office/powerpoint/2010/main" val="25714854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70000" lnSpcReduction="20000"/>
          </a:bodyPr>
          <a:lstStyle/>
          <a:p>
            <a:r>
              <a:rPr lang="en-US" dirty="0"/>
              <a:t>Why </a:t>
            </a:r>
            <a:r>
              <a:rPr lang="en-US" dirty="0" err="1"/>
              <a:t>DevOps</a:t>
            </a:r>
            <a:r>
              <a:rPr lang="en-US" dirty="0"/>
              <a:t>?</a:t>
            </a:r>
          </a:p>
          <a:p>
            <a:r>
              <a:rPr lang="en-US" dirty="0"/>
              <a:t>Before going further, we need to understand why we need the </a:t>
            </a:r>
            <a:r>
              <a:rPr lang="en-US" dirty="0" err="1"/>
              <a:t>DevOps</a:t>
            </a:r>
            <a:r>
              <a:rPr lang="en-US" dirty="0"/>
              <a:t> over the other methods.</a:t>
            </a:r>
          </a:p>
          <a:p>
            <a:r>
              <a:rPr lang="en-US" dirty="0"/>
              <a:t>The operation and development team worked in complete isolation.</a:t>
            </a:r>
          </a:p>
          <a:p>
            <a:r>
              <a:rPr lang="en-US" dirty="0"/>
              <a:t>After the design-build, the testing and deployment are performed respectively. That's why they consumed more time than actual build cycles.</a:t>
            </a:r>
          </a:p>
          <a:p>
            <a:r>
              <a:rPr lang="en-US" dirty="0"/>
              <a:t>Without the use of </a:t>
            </a:r>
            <a:r>
              <a:rPr lang="en-US" dirty="0" err="1"/>
              <a:t>DevOps</a:t>
            </a:r>
            <a:r>
              <a:rPr lang="en-US" dirty="0"/>
              <a:t>, the team members are spending a large amount of time on designing, testing, and deploying instead of building the project.</a:t>
            </a:r>
          </a:p>
          <a:p>
            <a:r>
              <a:rPr lang="en-US" dirty="0"/>
              <a:t>Manual code deployment leads to human errors in production.</a:t>
            </a:r>
          </a:p>
          <a:p>
            <a:r>
              <a:rPr lang="en-US" dirty="0"/>
              <a:t>Coding and operation teams have their separate timelines and are not in synch, causing further delays.</a:t>
            </a:r>
          </a:p>
          <a:p>
            <a:endParaRPr lang="en-US" dirty="0"/>
          </a:p>
        </p:txBody>
      </p:sp>
    </p:spTree>
    <p:extLst>
      <p:ext uri="{BB962C8B-B14F-4D97-AF65-F5344CB8AC3E}">
        <p14:creationId xmlns:p14="http://schemas.microsoft.com/office/powerpoint/2010/main" val="17929247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70000" lnSpcReduction="20000"/>
          </a:bodyPr>
          <a:lstStyle/>
          <a:p>
            <a:r>
              <a:rPr lang="en-US" dirty="0" err="1"/>
              <a:t>DevOps</a:t>
            </a:r>
            <a:r>
              <a:rPr lang="en-US" dirty="0"/>
              <a:t> History</a:t>
            </a:r>
          </a:p>
          <a:p>
            <a:r>
              <a:rPr lang="en-US" dirty="0"/>
              <a:t>In 2009, the first conference named </a:t>
            </a:r>
            <a:r>
              <a:rPr lang="en-US" b="1" dirty="0" err="1"/>
              <a:t>DevOpsdays</a:t>
            </a:r>
            <a:r>
              <a:rPr lang="en-US" dirty="0"/>
              <a:t> was held in Ghent Belgium. Belgian consultant and Patrick </a:t>
            </a:r>
            <a:r>
              <a:rPr lang="en-US" dirty="0" err="1"/>
              <a:t>Debois</a:t>
            </a:r>
            <a:r>
              <a:rPr lang="en-US" dirty="0"/>
              <a:t> founded the conference.</a:t>
            </a:r>
          </a:p>
          <a:p>
            <a:r>
              <a:rPr lang="en-US" dirty="0"/>
              <a:t>In 2012, the state of </a:t>
            </a:r>
            <a:r>
              <a:rPr lang="en-US" dirty="0" err="1"/>
              <a:t>DevOps</a:t>
            </a:r>
            <a:r>
              <a:rPr lang="en-US" dirty="0"/>
              <a:t> report was launched and conceived by </a:t>
            </a:r>
            <a:r>
              <a:rPr lang="en-US" dirty="0" err="1"/>
              <a:t>Alanna</a:t>
            </a:r>
            <a:r>
              <a:rPr lang="en-US" dirty="0"/>
              <a:t> Brown at Puppet.</a:t>
            </a:r>
          </a:p>
          <a:p>
            <a:r>
              <a:rPr lang="en-US" dirty="0"/>
              <a:t>In 2014, the annual State of </a:t>
            </a:r>
            <a:r>
              <a:rPr lang="en-US" dirty="0" err="1"/>
              <a:t>DevOps</a:t>
            </a:r>
            <a:r>
              <a:rPr lang="en-US" dirty="0"/>
              <a:t> report was published by Nicole </a:t>
            </a:r>
            <a:r>
              <a:rPr lang="en-US" dirty="0" err="1"/>
              <a:t>Forsgren</a:t>
            </a:r>
            <a:r>
              <a:rPr lang="en-US" dirty="0"/>
              <a:t>, </a:t>
            </a:r>
            <a:r>
              <a:rPr lang="en-US" dirty="0" err="1"/>
              <a:t>Jez</a:t>
            </a:r>
            <a:r>
              <a:rPr lang="en-US" dirty="0"/>
              <a:t> Humble, Gene Kim, and others. They found </a:t>
            </a:r>
            <a:r>
              <a:rPr lang="en-US" dirty="0" err="1"/>
              <a:t>DevOps</a:t>
            </a:r>
            <a:r>
              <a:rPr lang="en-US" dirty="0"/>
              <a:t> adoption was accelerating in 2014 also.</a:t>
            </a:r>
          </a:p>
          <a:p>
            <a:r>
              <a:rPr lang="en-US" dirty="0"/>
              <a:t>In 2015, Nicole </a:t>
            </a:r>
            <a:r>
              <a:rPr lang="en-US" dirty="0" err="1"/>
              <a:t>Forsgren</a:t>
            </a:r>
            <a:r>
              <a:rPr lang="en-US" dirty="0"/>
              <a:t>, Gene Kim, and </a:t>
            </a:r>
            <a:r>
              <a:rPr lang="en-US" dirty="0" err="1"/>
              <a:t>Jez</a:t>
            </a:r>
            <a:r>
              <a:rPr lang="en-US" dirty="0"/>
              <a:t> Humble founded DORA (</a:t>
            </a:r>
            <a:r>
              <a:rPr lang="en-US" dirty="0" err="1"/>
              <a:t>DevOps</a:t>
            </a:r>
            <a:r>
              <a:rPr lang="en-US" dirty="0"/>
              <a:t> Research and Assignment).</a:t>
            </a:r>
          </a:p>
          <a:p>
            <a:r>
              <a:rPr lang="en-US" dirty="0"/>
              <a:t>In 2017, Nicole </a:t>
            </a:r>
            <a:r>
              <a:rPr lang="en-US" dirty="0" err="1"/>
              <a:t>Forsgren</a:t>
            </a:r>
            <a:r>
              <a:rPr lang="en-US" dirty="0"/>
              <a:t>, Gene Kim, and </a:t>
            </a:r>
            <a:r>
              <a:rPr lang="en-US" dirty="0" err="1"/>
              <a:t>Jez</a:t>
            </a:r>
            <a:r>
              <a:rPr lang="en-US" dirty="0"/>
              <a:t> Humble published "Accelerate: Building and Scaling High Performing Technology Organizations".</a:t>
            </a:r>
          </a:p>
          <a:p>
            <a:endParaRPr lang="en-US" dirty="0"/>
          </a:p>
        </p:txBody>
      </p:sp>
    </p:spTree>
    <p:extLst>
      <p:ext uri="{BB962C8B-B14F-4D97-AF65-F5344CB8AC3E}">
        <p14:creationId xmlns:p14="http://schemas.microsoft.com/office/powerpoint/2010/main" val="29351945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r>
              <a:rPr lang="en-US" dirty="0" err="1" smtClean="0"/>
              <a:t>Git</a:t>
            </a:r>
            <a:endParaRPr lang="en-US" dirty="0" smtClean="0"/>
          </a:p>
          <a:p>
            <a:r>
              <a:rPr lang="en-US" dirty="0"/>
              <a:t>Maven</a:t>
            </a:r>
          </a:p>
          <a:p>
            <a:r>
              <a:rPr lang="en-US" dirty="0" smtClean="0"/>
              <a:t>Jenkins</a:t>
            </a:r>
          </a:p>
          <a:p>
            <a:r>
              <a:rPr lang="en-US" dirty="0" err="1" smtClean="0"/>
              <a:t>Docker</a:t>
            </a:r>
            <a:endParaRPr lang="en-US" dirty="0" smtClean="0"/>
          </a:p>
          <a:p>
            <a:r>
              <a:rPr lang="en-US" dirty="0" smtClean="0"/>
              <a:t>Selenium</a:t>
            </a:r>
          </a:p>
          <a:p>
            <a:r>
              <a:rPr lang="en-US" dirty="0" smtClean="0"/>
              <a:t>BDD</a:t>
            </a:r>
          </a:p>
          <a:p>
            <a:endParaRPr lang="en-US" dirty="0" smtClean="0"/>
          </a:p>
          <a:p>
            <a:endParaRPr lang="en-US" dirty="0"/>
          </a:p>
        </p:txBody>
      </p:sp>
    </p:spTree>
    <p:extLst>
      <p:ext uri="{BB962C8B-B14F-4D97-AF65-F5344CB8AC3E}">
        <p14:creationId xmlns:p14="http://schemas.microsoft.com/office/powerpoint/2010/main" val="8707545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sz="2000" dirty="0" err="1"/>
              <a:t>DevOps</a:t>
            </a:r>
            <a:r>
              <a:rPr lang="en-US" sz="2000" dirty="0"/>
              <a:t> Architecture Features</a:t>
            </a:r>
          </a:p>
          <a:p>
            <a:r>
              <a:rPr lang="en-US" sz="2000" dirty="0"/>
              <a:t>Here are some key features of </a:t>
            </a:r>
            <a:r>
              <a:rPr lang="en-US" sz="2000" dirty="0" err="1"/>
              <a:t>DevOps</a:t>
            </a:r>
            <a:r>
              <a:rPr lang="en-US" sz="2000" dirty="0"/>
              <a:t> architecture, such as</a:t>
            </a:r>
            <a:r>
              <a:rPr lang="en-US" sz="2000" dirty="0" smtClean="0"/>
              <a:t>:</a:t>
            </a:r>
          </a:p>
          <a:p>
            <a:endParaRPr lang="en-US" dirty="0"/>
          </a:p>
          <a:p>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2438400"/>
            <a:ext cx="3541649" cy="3362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041065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92500" lnSpcReduction="20000"/>
          </a:bodyPr>
          <a:lstStyle/>
          <a:p>
            <a:r>
              <a:rPr lang="en-US" sz="2200" dirty="0" smtClean="0"/>
              <a:t>Automation</a:t>
            </a:r>
            <a:endParaRPr lang="en-US" sz="2200" dirty="0"/>
          </a:p>
          <a:p>
            <a:pPr lvl="1"/>
            <a:r>
              <a:rPr lang="en-US" sz="1800" dirty="0"/>
              <a:t>Automation can reduce time consumption, especially during the testing and deployment phase. The productivity increases, and releases are made quicker by automation</a:t>
            </a:r>
          </a:p>
          <a:p>
            <a:r>
              <a:rPr lang="en-US" sz="2200" dirty="0"/>
              <a:t>Collaboration</a:t>
            </a:r>
          </a:p>
          <a:p>
            <a:pPr lvl="1"/>
            <a:r>
              <a:rPr lang="en-US" sz="1800" dirty="0"/>
              <a:t>The Development and Operations team collaborates as a </a:t>
            </a:r>
            <a:r>
              <a:rPr lang="en-US" sz="1800" dirty="0" err="1"/>
              <a:t>DevOps</a:t>
            </a:r>
            <a:r>
              <a:rPr lang="en-US" sz="1800" dirty="0"/>
              <a:t> team, which improves the cultural model as the teams become more productive with their productivity, which strengthens accountability and ownership</a:t>
            </a:r>
            <a:r>
              <a:rPr lang="en-US" sz="1800" dirty="0" smtClean="0"/>
              <a:t>.</a:t>
            </a:r>
          </a:p>
          <a:p>
            <a:r>
              <a:rPr lang="en-US" sz="2200" dirty="0"/>
              <a:t>Integration</a:t>
            </a:r>
          </a:p>
          <a:p>
            <a:pPr lvl="1"/>
            <a:r>
              <a:rPr lang="en-US" sz="1800" dirty="0"/>
              <a:t>Applications need to be integrated with other components in the environment. The integration phase </a:t>
            </a:r>
            <a:r>
              <a:rPr lang="en-US" sz="1800" dirty="0" smtClean="0"/>
              <a:t>combines the new </a:t>
            </a:r>
            <a:r>
              <a:rPr lang="en-US" sz="1800" dirty="0"/>
              <a:t>functionality and then tested. Continuous integration and testing enable continuous development.</a:t>
            </a:r>
          </a:p>
          <a:p>
            <a:r>
              <a:rPr lang="en-US" sz="2200" dirty="0"/>
              <a:t>Configuration management</a:t>
            </a:r>
          </a:p>
          <a:p>
            <a:pPr lvl="1"/>
            <a:r>
              <a:rPr lang="en-US" sz="1800" dirty="0"/>
              <a:t>It ensures the application to interact with only those resources that are concerned with the environment in which it runs. The configuration files are not created where the external configuration to the application is separated from the source code. The configuration file can be written during deployment, or they can be loaded at the run time, depending on the environment in which it is running.</a:t>
            </a:r>
          </a:p>
          <a:p>
            <a:endParaRPr lang="en-US" dirty="0"/>
          </a:p>
        </p:txBody>
      </p:sp>
    </p:spTree>
    <p:extLst>
      <p:ext uri="{BB962C8B-B14F-4D97-AF65-F5344CB8AC3E}">
        <p14:creationId xmlns:p14="http://schemas.microsoft.com/office/powerpoint/2010/main" val="11871056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331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33400" y="2133600"/>
            <a:ext cx="7486650" cy="44092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462560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normAutofit fontScale="85000" lnSpcReduction="10000"/>
          </a:bodyPr>
          <a:lstStyle/>
          <a:p>
            <a:r>
              <a:rPr lang="en-US" dirty="0"/>
              <a:t>Version </a:t>
            </a:r>
            <a:r>
              <a:rPr lang="en-US" dirty="0" smtClean="0"/>
              <a:t>control-</a:t>
            </a:r>
            <a:r>
              <a:rPr lang="en-US" dirty="0" err="1" smtClean="0"/>
              <a:t>Git</a:t>
            </a:r>
            <a:r>
              <a:rPr lang="en-US" dirty="0" smtClean="0"/>
              <a:t> </a:t>
            </a:r>
            <a:r>
              <a:rPr lang="en-US" dirty="0" err="1" smtClean="0"/>
              <a:t>GitHub</a:t>
            </a:r>
            <a:r>
              <a:rPr lang="en-US" dirty="0" smtClean="0"/>
              <a:t>(SCM</a:t>
            </a:r>
            <a:r>
              <a:rPr lang="en-US" dirty="0" smtClean="0"/>
              <a:t>)</a:t>
            </a:r>
            <a:endParaRPr lang="en-US" dirty="0"/>
          </a:p>
          <a:p>
            <a:r>
              <a:rPr lang="en-US" dirty="0" smtClean="0"/>
              <a:t>Integration—Jenkins,</a:t>
            </a:r>
            <a:r>
              <a:rPr lang="en-US" dirty="0"/>
              <a:t> Building code is not only involved compilation, but it also includes </a:t>
            </a:r>
            <a:r>
              <a:rPr lang="en-US" b="1" dirty="0"/>
              <a:t>unit testing, integration testing, code review</a:t>
            </a:r>
            <a:r>
              <a:rPr lang="en-US" dirty="0"/>
              <a:t>, and </a:t>
            </a:r>
            <a:r>
              <a:rPr lang="en-US" b="1" dirty="0" smtClean="0"/>
              <a:t>packaging</a:t>
            </a:r>
            <a:r>
              <a:rPr lang="en-US" dirty="0" smtClean="0"/>
              <a:t>.</a:t>
            </a:r>
            <a:endParaRPr lang="en-US" dirty="0"/>
          </a:p>
          <a:p>
            <a:r>
              <a:rPr lang="en-US" dirty="0" smtClean="0"/>
              <a:t>Continuous Delivery (continuous testing)—once the build is done </a:t>
            </a:r>
            <a:r>
              <a:rPr lang="en-US" dirty="0" err="1" smtClean="0"/>
              <a:t>jenkins</a:t>
            </a:r>
            <a:r>
              <a:rPr lang="en-US" dirty="0" smtClean="0"/>
              <a:t> will deploy the app on test server, for unit testing ,UAT, functional once done </a:t>
            </a:r>
          </a:p>
          <a:p>
            <a:r>
              <a:rPr lang="en-US" dirty="0" err="1" smtClean="0"/>
              <a:t>Continous</a:t>
            </a:r>
            <a:r>
              <a:rPr lang="en-US" dirty="0" smtClean="0"/>
              <a:t> Deployment (Configuration </a:t>
            </a:r>
            <a:r>
              <a:rPr lang="en-US" dirty="0" err="1" smtClean="0"/>
              <a:t>mgt</a:t>
            </a:r>
            <a:r>
              <a:rPr lang="en-US" dirty="0" smtClean="0"/>
              <a:t> and containerization)—tested build will be deployed on prod </a:t>
            </a:r>
            <a:r>
              <a:rPr lang="en-US" dirty="0" err="1" smtClean="0"/>
              <a:t>server,maven</a:t>
            </a:r>
            <a:r>
              <a:rPr lang="en-US" dirty="0" smtClean="0"/>
              <a:t> </a:t>
            </a:r>
            <a:r>
              <a:rPr lang="en-US" dirty="0"/>
              <a:t>,</a:t>
            </a:r>
            <a:r>
              <a:rPr lang="en-US" dirty="0" err="1"/>
              <a:t>gradle</a:t>
            </a:r>
            <a:r>
              <a:rPr lang="en-US" dirty="0"/>
              <a:t>,</a:t>
            </a:r>
          </a:p>
          <a:p>
            <a:endParaRPr lang="en-US" dirty="0"/>
          </a:p>
        </p:txBody>
      </p:sp>
    </p:spTree>
    <p:extLst>
      <p:ext uri="{BB962C8B-B14F-4D97-AF65-F5344CB8AC3E}">
        <p14:creationId xmlns:p14="http://schemas.microsoft.com/office/powerpoint/2010/main" val="20484446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02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85800" y="2439194"/>
            <a:ext cx="7239000" cy="38651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70539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err="1" smtClean="0"/>
              <a:t>Docker</a:t>
            </a:r>
            <a:r>
              <a:rPr lang="en-US" dirty="0" smtClean="0"/>
              <a:t>/</a:t>
            </a:r>
            <a:r>
              <a:rPr lang="en-US" dirty="0" err="1" smtClean="0"/>
              <a:t>Kubernate</a:t>
            </a:r>
            <a:r>
              <a:rPr lang="en-US" dirty="0" smtClean="0"/>
              <a:t> –Containerization </a:t>
            </a:r>
            <a:r>
              <a:rPr lang="en-US" dirty="0" err="1" smtClean="0"/>
              <a:t>orcheistration</a:t>
            </a:r>
            <a:r>
              <a:rPr lang="en-US" dirty="0" smtClean="0"/>
              <a:t> platform</a:t>
            </a:r>
          </a:p>
          <a:p>
            <a:r>
              <a:rPr lang="en-US" dirty="0" smtClean="0"/>
              <a:t>Puppet and </a:t>
            </a:r>
            <a:r>
              <a:rPr lang="en-US" dirty="0" err="1" smtClean="0"/>
              <a:t>ansible</a:t>
            </a:r>
            <a:r>
              <a:rPr lang="en-US" dirty="0" smtClean="0"/>
              <a:t>-configuration </a:t>
            </a:r>
            <a:r>
              <a:rPr lang="en-US" dirty="0" err="1" smtClean="0"/>
              <a:t>mgt</a:t>
            </a:r>
            <a:endParaRPr lang="en-US" dirty="0" smtClean="0"/>
          </a:p>
          <a:p>
            <a:r>
              <a:rPr lang="en-US" dirty="0" smtClean="0"/>
              <a:t>s/w testing –selenium</a:t>
            </a:r>
          </a:p>
          <a:p>
            <a:r>
              <a:rPr lang="en-US" dirty="0" smtClean="0"/>
              <a:t>Integration –</a:t>
            </a:r>
            <a:r>
              <a:rPr lang="en-US" dirty="0" err="1" smtClean="0"/>
              <a:t>jenkins</a:t>
            </a:r>
            <a:endParaRPr lang="en-US" dirty="0" smtClean="0"/>
          </a:p>
          <a:p>
            <a:r>
              <a:rPr lang="en-US" dirty="0" err="1" smtClean="0"/>
              <a:t>Nagios</a:t>
            </a:r>
            <a:r>
              <a:rPr lang="en-US" dirty="0" smtClean="0"/>
              <a:t>-continuous monitoring</a:t>
            </a:r>
            <a:endParaRPr lang="en-US" dirty="0"/>
          </a:p>
        </p:txBody>
      </p:sp>
    </p:spTree>
    <p:extLst>
      <p:ext uri="{BB962C8B-B14F-4D97-AF65-F5344CB8AC3E}">
        <p14:creationId xmlns:p14="http://schemas.microsoft.com/office/powerpoint/2010/main" val="18968196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r>
              <a:rPr lang="en-US" sz="2000" dirty="0" err="1"/>
              <a:t>DevOps</a:t>
            </a:r>
            <a:r>
              <a:rPr lang="en-US" sz="2000" dirty="0"/>
              <a:t> Lifecycle</a:t>
            </a:r>
          </a:p>
          <a:p>
            <a:r>
              <a:rPr lang="en-US" sz="2000" dirty="0" err="1"/>
              <a:t>DevOps</a:t>
            </a:r>
            <a:r>
              <a:rPr lang="en-US" sz="2000" dirty="0"/>
              <a:t> defines an agile relationship between operations and Development. It is a process that is practiced by the development team and operational engineers together from beginning to the final stage of the product.</a:t>
            </a:r>
          </a:p>
          <a:p>
            <a:r>
              <a:rPr lang="en-US" sz="2000" dirty="0"/>
              <a:t>Learning </a:t>
            </a:r>
            <a:r>
              <a:rPr lang="en-US" sz="2000" dirty="0" err="1"/>
              <a:t>DevOps</a:t>
            </a:r>
            <a:r>
              <a:rPr lang="en-US" sz="2000" dirty="0"/>
              <a:t> is not complete without understanding the </a:t>
            </a:r>
            <a:r>
              <a:rPr lang="en-US" sz="2000" dirty="0" err="1"/>
              <a:t>DevOps</a:t>
            </a:r>
            <a:r>
              <a:rPr lang="en-US" sz="2000" dirty="0"/>
              <a:t> lifecycle phases. The </a:t>
            </a:r>
            <a:r>
              <a:rPr lang="en-US" sz="2000" dirty="0" err="1"/>
              <a:t>DevOps</a:t>
            </a:r>
            <a:r>
              <a:rPr lang="en-US" sz="2000" dirty="0"/>
              <a:t> lifecycle includes seven phases as given below:</a:t>
            </a:r>
          </a:p>
          <a:p>
            <a:endParaRPr 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990600"/>
            <a:ext cx="6539926" cy="403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390171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lnSpcReduction="10000"/>
          </a:bodyPr>
          <a:lstStyle/>
          <a:p>
            <a:r>
              <a:rPr lang="en-US" sz="1800" dirty="0" smtClean="0"/>
              <a:t>Continuous </a:t>
            </a:r>
            <a:r>
              <a:rPr lang="en-US" sz="1800" dirty="0" err="1" smtClean="0"/>
              <a:t>development:</a:t>
            </a:r>
            <a:r>
              <a:rPr lang="en-US" sz="1800" dirty="0" err="1"/>
              <a:t>This</a:t>
            </a:r>
            <a:r>
              <a:rPr lang="en-US" sz="1800" dirty="0"/>
              <a:t> phase involves the planning and coding of the software. The vision of the project is decided during the planning phase. And the developers begin developing the code for the application. There are no </a:t>
            </a:r>
            <a:r>
              <a:rPr lang="en-US" sz="1800" dirty="0" err="1"/>
              <a:t>DevOps</a:t>
            </a:r>
            <a:r>
              <a:rPr lang="en-US" sz="1800" dirty="0"/>
              <a:t> tools that are required for planning, but there are several tools for maintaining the code</a:t>
            </a:r>
            <a:r>
              <a:rPr lang="en-US" sz="1800" dirty="0" smtClean="0"/>
              <a:t>.</a:t>
            </a:r>
          </a:p>
          <a:p>
            <a:r>
              <a:rPr lang="en-US" sz="1800" dirty="0"/>
              <a:t>Continuous Integration</a:t>
            </a:r>
          </a:p>
          <a:p>
            <a:r>
              <a:rPr lang="en-US" sz="1800" dirty="0"/>
              <a:t>This stage is the heart of the entire </a:t>
            </a:r>
            <a:r>
              <a:rPr lang="en-US" sz="1800" dirty="0" err="1"/>
              <a:t>DevOps</a:t>
            </a:r>
            <a:r>
              <a:rPr lang="en-US" sz="1800" dirty="0"/>
              <a:t> lifecycle. It is a software development practice in which the developers require to commit changes to the source code more frequently. This may be on a daily or weekly basis. Then every commit is built, and this allows early detection of problems if they are present. Building code is not only involved compilation, but it also includes </a:t>
            </a:r>
            <a:r>
              <a:rPr lang="en-US" sz="1800" b="1" dirty="0"/>
              <a:t>unit testing, integration testing, code review</a:t>
            </a:r>
            <a:r>
              <a:rPr lang="en-US" sz="1800" dirty="0"/>
              <a:t>, and </a:t>
            </a:r>
            <a:r>
              <a:rPr lang="en-US" sz="1800" b="1" dirty="0" err="1" smtClean="0"/>
              <a:t>packaging</a:t>
            </a:r>
            <a:r>
              <a:rPr lang="en-US" sz="1800" dirty="0" err="1" smtClean="0"/>
              <a:t>.The</a:t>
            </a:r>
            <a:r>
              <a:rPr lang="en-US" sz="1800" dirty="0" smtClean="0"/>
              <a:t> </a:t>
            </a:r>
            <a:r>
              <a:rPr lang="en-US" sz="1800" dirty="0"/>
              <a:t>code supporting new functionality is continuously integrated with the existing code. Therefore, there is continuous development of software</a:t>
            </a:r>
            <a:r>
              <a:rPr lang="en-US" sz="1800" dirty="0" smtClean="0"/>
              <a:t>.</a:t>
            </a:r>
            <a:r>
              <a:rPr lang="en-US" sz="1800" dirty="0"/>
              <a:t> Jenkins is a popular tool used in this phase. Whenever there is a change in the </a:t>
            </a:r>
            <a:r>
              <a:rPr lang="en-US" sz="1800" dirty="0" err="1"/>
              <a:t>Git</a:t>
            </a:r>
            <a:r>
              <a:rPr lang="en-US" sz="1800" dirty="0"/>
              <a:t> repository, then Jenkins fetches the updated code and prepares a build of that code, which is an executable file in the form of war or jar. Then this build is forwarded to the test server or the production server.</a:t>
            </a:r>
          </a:p>
          <a:p>
            <a:endParaRPr lang="en-US" sz="1800" dirty="0" smtClean="0"/>
          </a:p>
          <a:p>
            <a:endParaRPr lang="en-US" dirty="0"/>
          </a:p>
        </p:txBody>
      </p:sp>
    </p:spTree>
    <p:extLst>
      <p:ext uri="{BB962C8B-B14F-4D97-AF65-F5344CB8AC3E}">
        <p14:creationId xmlns:p14="http://schemas.microsoft.com/office/powerpoint/2010/main" val="17515676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5" name="Content Placeholder 4"/>
          <p:cNvSpPr>
            <a:spLocks noGrp="1"/>
          </p:cNvSpPr>
          <p:nvPr>
            <p:ph idx="1"/>
          </p:nvPr>
        </p:nvSpPr>
        <p:spPr/>
        <p:txBody>
          <a:bodyPr/>
          <a:lstStyle/>
          <a:p>
            <a:endParaRPr lang="en-US" dirty="0"/>
          </a:p>
        </p:txBody>
      </p:sp>
      <p:pic>
        <p:nvPicPr>
          <p:cNvPr id="4102"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3550" y="2205038"/>
            <a:ext cx="5676900" cy="2447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307930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62500" lnSpcReduction="20000"/>
          </a:bodyPr>
          <a:lstStyle/>
          <a:p>
            <a:r>
              <a:rPr lang="en-US" dirty="0"/>
              <a:t>3) Continuous Testing</a:t>
            </a:r>
          </a:p>
          <a:p>
            <a:r>
              <a:rPr lang="en-US" dirty="0"/>
              <a:t>This phase, where the developed software is continuously testing for bugs. For constant testing, automation testing tools such as </a:t>
            </a:r>
            <a:r>
              <a:rPr lang="en-US" b="1" dirty="0" err="1"/>
              <a:t>TestNG</a:t>
            </a:r>
            <a:r>
              <a:rPr lang="en-US" b="1" dirty="0"/>
              <a:t>, </a:t>
            </a:r>
            <a:r>
              <a:rPr lang="en-US" b="1" dirty="0" err="1"/>
              <a:t>JUnit</a:t>
            </a:r>
            <a:r>
              <a:rPr lang="en-US" b="1" dirty="0"/>
              <a:t>, Selenium</a:t>
            </a:r>
            <a:r>
              <a:rPr lang="en-US" dirty="0"/>
              <a:t>, </a:t>
            </a:r>
            <a:r>
              <a:rPr lang="en-US" dirty="0" err="1"/>
              <a:t>etc</a:t>
            </a:r>
            <a:r>
              <a:rPr lang="en-US" dirty="0"/>
              <a:t> are </a:t>
            </a:r>
            <a:r>
              <a:rPr lang="en-US" dirty="0" smtClean="0"/>
              <a:t>used</a:t>
            </a:r>
          </a:p>
          <a:p>
            <a:r>
              <a:rPr lang="en-US" dirty="0" smtClean="0"/>
              <a:t>4</a:t>
            </a:r>
            <a:r>
              <a:rPr lang="en-US" dirty="0"/>
              <a:t>) Continuous Monitoring</a:t>
            </a:r>
          </a:p>
          <a:p>
            <a:r>
              <a:rPr lang="en-US" dirty="0"/>
              <a:t>Monitoring is a phase that involves all the operational factors of the entire </a:t>
            </a:r>
            <a:r>
              <a:rPr lang="en-US" dirty="0" err="1"/>
              <a:t>DevOps</a:t>
            </a:r>
            <a:r>
              <a:rPr lang="en-US" dirty="0"/>
              <a:t> process, where important information about the use of the software is recorded and carefully processed to find out trends and identify problem areas. Usually, the monitoring is integrated within the operational capabilities of the software application</a:t>
            </a:r>
            <a:r>
              <a:rPr lang="en-US" dirty="0" smtClean="0"/>
              <a:t>.</a:t>
            </a:r>
          </a:p>
          <a:p>
            <a:r>
              <a:rPr lang="en-US" dirty="0"/>
              <a:t>5) Continuous Feedback</a:t>
            </a:r>
          </a:p>
          <a:p>
            <a:r>
              <a:rPr lang="en-US" dirty="0"/>
              <a:t>The application development is consistently improved by analyzing the results from the operations of the software. This is carried out by placing the critical phase of constant feedback between the operations and the development of the next version of the current software application.</a:t>
            </a:r>
          </a:p>
          <a:p>
            <a:endParaRPr lang="en-US" dirty="0"/>
          </a:p>
          <a:p>
            <a:endParaRPr lang="en-US" dirty="0"/>
          </a:p>
          <a:p>
            <a:endParaRPr lang="en-US" dirty="0"/>
          </a:p>
        </p:txBody>
      </p:sp>
    </p:spTree>
    <p:extLst>
      <p:ext uri="{BB962C8B-B14F-4D97-AF65-F5344CB8AC3E}">
        <p14:creationId xmlns:p14="http://schemas.microsoft.com/office/powerpoint/2010/main" val="32279964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92500" lnSpcReduction="20000"/>
          </a:bodyPr>
          <a:lstStyle/>
          <a:p>
            <a:r>
              <a:rPr lang="en-US" dirty="0"/>
              <a:t>Agenda</a:t>
            </a:r>
          </a:p>
          <a:p>
            <a:r>
              <a:rPr lang="en-US" dirty="0"/>
              <a:t>what is </a:t>
            </a:r>
            <a:r>
              <a:rPr lang="en-US" dirty="0" err="1"/>
              <a:t>devops</a:t>
            </a:r>
            <a:endParaRPr lang="en-US" dirty="0"/>
          </a:p>
          <a:p>
            <a:r>
              <a:rPr lang="en-US" dirty="0"/>
              <a:t>what is </a:t>
            </a:r>
            <a:r>
              <a:rPr lang="en-US" dirty="0" err="1"/>
              <a:t>devops</a:t>
            </a:r>
            <a:r>
              <a:rPr lang="en-US" dirty="0"/>
              <a:t>?</a:t>
            </a:r>
          </a:p>
          <a:p>
            <a:r>
              <a:rPr lang="en-US" dirty="0" err="1"/>
              <a:t>Devops</a:t>
            </a:r>
            <a:r>
              <a:rPr lang="en-US" dirty="0"/>
              <a:t> stages?</a:t>
            </a:r>
          </a:p>
          <a:p>
            <a:r>
              <a:rPr lang="en-US" dirty="0"/>
              <a:t>Tools</a:t>
            </a:r>
          </a:p>
          <a:p>
            <a:r>
              <a:rPr lang="en-US" dirty="0" smtClean="0"/>
              <a:t>old methodology</a:t>
            </a:r>
            <a:endParaRPr lang="en-US" dirty="0"/>
          </a:p>
          <a:p>
            <a:endParaRPr lang="en-US" dirty="0"/>
          </a:p>
          <a:p>
            <a:r>
              <a:rPr lang="en-US" dirty="0"/>
              <a:t>Let us start with </a:t>
            </a:r>
            <a:r>
              <a:rPr lang="en-US" dirty="0" err="1"/>
              <a:t>watrefall</a:t>
            </a:r>
            <a:r>
              <a:rPr lang="en-US" dirty="0"/>
              <a:t> model:</a:t>
            </a:r>
          </a:p>
          <a:p>
            <a:r>
              <a:rPr lang="en-US" dirty="0"/>
              <a:t>before </a:t>
            </a:r>
            <a:r>
              <a:rPr lang="en-US" dirty="0" err="1"/>
              <a:t>devops</a:t>
            </a:r>
            <a:r>
              <a:rPr lang="en-US" dirty="0"/>
              <a:t> organization was using this methodology </a:t>
            </a:r>
          </a:p>
        </p:txBody>
      </p:sp>
    </p:spTree>
    <p:extLst>
      <p:ext uri="{BB962C8B-B14F-4D97-AF65-F5344CB8AC3E}">
        <p14:creationId xmlns:p14="http://schemas.microsoft.com/office/powerpoint/2010/main" val="272707454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55000" lnSpcReduction="20000"/>
          </a:bodyPr>
          <a:lstStyle/>
          <a:p>
            <a:r>
              <a:rPr lang="en-US" sz="2000" dirty="0" smtClean="0"/>
              <a:t>6)Continuous </a:t>
            </a:r>
            <a:r>
              <a:rPr lang="en-US" sz="2000" dirty="0"/>
              <a:t>Deployment</a:t>
            </a:r>
          </a:p>
          <a:p>
            <a:r>
              <a:rPr lang="en-US" sz="2000" dirty="0"/>
              <a:t>In this phase, the code is deployed to the production servers. Also, it is essential to ensure that the code is correctly used on all the servers</a:t>
            </a:r>
            <a:r>
              <a:rPr lang="en-US" sz="2000" dirty="0" smtClean="0"/>
              <a:t>.</a:t>
            </a:r>
          </a:p>
          <a:p>
            <a:r>
              <a:rPr lang="en-US" sz="2000" dirty="0"/>
              <a:t>et us try to understand a few things about Configuration management and </a:t>
            </a:r>
            <a:r>
              <a:rPr lang="en-US" sz="2000" dirty="0">
                <a:hlinkClick r:id="rId2"/>
              </a:rPr>
              <a:t>Containerization tools</a:t>
            </a:r>
            <a:r>
              <a:rPr lang="en-US" sz="2000" dirty="0"/>
              <a:t>. These set of tools here help in achieving Continuous Deployment (CD).</a:t>
            </a:r>
          </a:p>
          <a:p>
            <a:r>
              <a:rPr lang="en-US" sz="2000" dirty="0">
                <a:hlinkClick r:id="rId3"/>
              </a:rPr>
              <a:t>Configuration Management</a:t>
            </a:r>
            <a:r>
              <a:rPr lang="en-US" sz="2000" dirty="0"/>
              <a:t> is </a:t>
            </a:r>
            <a:r>
              <a:rPr lang="en-US" sz="2100" dirty="0"/>
              <a:t>the act of establishing and maintaining consistency in an application’s functional requirements and performance. There are several components in a configuration management system. Managed systems can include servers, storage, networking, and software. Let me put this in simpler words, it is the act of releasing deployments to servers, scheduling updates on all servers and most importantly keeping the configurations consistent across all the servers.</a:t>
            </a:r>
          </a:p>
          <a:p>
            <a:r>
              <a:rPr lang="en-US" sz="2100" dirty="0"/>
              <a:t>Since the new code is deployed on a continuous basis, configuration management tools play an important role in executing tasks quickly and frequently. Some popular tools that are used here are Puppet, </a:t>
            </a:r>
            <a:r>
              <a:rPr lang="en-US" sz="2000" dirty="0">
                <a:hlinkClick r:id="rId4"/>
              </a:rPr>
              <a:t>Chef</a:t>
            </a:r>
            <a:r>
              <a:rPr lang="en-US" sz="2000" dirty="0"/>
              <a:t>, </a:t>
            </a:r>
            <a:r>
              <a:rPr lang="en-US" sz="2000" dirty="0" err="1">
                <a:hlinkClick r:id="rId5"/>
              </a:rPr>
              <a:t>SaltStack</a:t>
            </a:r>
            <a:r>
              <a:rPr lang="en-US" sz="2000" dirty="0">
                <a:hlinkClick r:id="rId5"/>
              </a:rPr>
              <a:t>, and </a:t>
            </a:r>
            <a:r>
              <a:rPr lang="en-US" sz="2000" dirty="0" err="1">
                <a:hlinkClick r:id="rId5"/>
              </a:rPr>
              <a:t>Ansible</a:t>
            </a:r>
            <a:r>
              <a:rPr lang="en-US" sz="2000" dirty="0"/>
              <a:t>.</a:t>
            </a:r>
          </a:p>
          <a:p>
            <a:r>
              <a:rPr lang="en-US" sz="2000" dirty="0"/>
              <a:t>Containerization tools also play an equally important role in the deployment stage. </a:t>
            </a:r>
            <a:r>
              <a:rPr lang="en-US" sz="2000" dirty="0" err="1"/>
              <a:t>Docker</a:t>
            </a:r>
            <a:r>
              <a:rPr lang="en-US" sz="2000" dirty="0"/>
              <a:t> and Vagrant are the popular tools used for this purpose. These tools help produce consistency across Development, Test, Staging and Production environments. Besides this, they also help in scaling-up and scaling-down of instances swiftly.</a:t>
            </a:r>
          </a:p>
          <a:p>
            <a:r>
              <a:rPr lang="en-US" sz="2000" dirty="0"/>
              <a:t>Containerization tools help in maintaining consistency across the environments where the application is developed, tested and deployed. Using these tools, there is no scope of errors/ failure in the production environment as they package and replicate the same dependencies and packages used in the development/ testing/ staging environment. It makes your application easy to run on different computers.</a:t>
            </a:r>
          </a:p>
          <a:p>
            <a:r>
              <a:rPr lang="en-US" sz="2200" dirty="0"/>
              <a:t>Containerization is the process of packaging an application along with its required libraries, frameworks, and configuration files together </a:t>
            </a:r>
            <a:r>
              <a:rPr lang="en-US" sz="2100" dirty="0"/>
              <a:t>so that it can be run in various computing environments efficiently. In simpler terms, containerization is the </a:t>
            </a:r>
            <a:r>
              <a:rPr lang="en-US" sz="2200" dirty="0"/>
              <a:t>encapsulation of an application and its required environment.</a:t>
            </a:r>
          </a:p>
          <a:p>
            <a:r>
              <a:rPr lang="en-US" sz="2200" dirty="0" err="1"/>
              <a:t>Docker</a:t>
            </a:r>
            <a:r>
              <a:rPr lang="en-US" sz="2200" dirty="0"/>
              <a:t> is a container management service. The keywords of </a:t>
            </a:r>
            <a:r>
              <a:rPr lang="en-US" sz="2200" dirty="0" err="1"/>
              <a:t>Docker</a:t>
            </a:r>
            <a:r>
              <a:rPr lang="en-US" sz="2200" dirty="0"/>
              <a:t> are develop, ship and run anywhere. The whole idea of </a:t>
            </a:r>
            <a:r>
              <a:rPr lang="en-US" sz="2200" dirty="0" err="1"/>
              <a:t>Docker</a:t>
            </a:r>
            <a:r>
              <a:rPr lang="en-US" sz="2200" dirty="0"/>
              <a:t> is for developers to easily develop applications, ship them into containers which can then be deployed anywhere.</a:t>
            </a:r>
          </a:p>
          <a:p>
            <a:endParaRPr lang="en-US" sz="2000" dirty="0"/>
          </a:p>
          <a:p>
            <a:r>
              <a:rPr lang="en-US" sz="2000" dirty="0"/>
              <a:t>7) Continuous Operations</a:t>
            </a:r>
          </a:p>
          <a:p>
            <a:r>
              <a:rPr lang="en-US" sz="2000" dirty="0"/>
              <a:t>All </a:t>
            </a:r>
            <a:r>
              <a:rPr lang="en-US" sz="2000" dirty="0" err="1"/>
              <a:t>DevOps</a:t>
            </a:r>
            <a:r>
              <a:rPr lang="en-US" sz="2000" dirty="0"/>
              <a:t> operations are based on the continuity with complete automation of the release process and allow the organization to accelerate the overall time to market continuingly.</a:t>
            </a:r>
          </a:p>
          <a:p>
            <a:endParaRPr lang="en-US" dirty="0"/>
          </a:p>
        </p:txBody>
      </p:sp>
    </p:spTree>
    <p:extLst>
      <p:ext uri="{BB962C8B-B14F-4D97-AF65-F5344CB8AC3E}">
        <p14:creationId xmlns:p14="http://schemas.microsoft.com/office/powerpoint/2010/main" val="8523254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07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600200" y="2057400"/>
            <a:ext cx="5537106" cy="27757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5448478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447800" y="533400"/>
            <a:ext cx="10458450" cy="55710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0644237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normAutofit fontScale="77500" lnSpcReduction="20000"/>
          </a:bodyPr>
          <a:lstStyle/>
          <a:p>
            <a:r>
              <a:rPr lang="en-US" dirty="0"/>
              <a:t>Ex, </a:t>
            </a:r>
            <a:r>
              <a:rPr lang="en-US" dirty="0" err="1"/>
              <a:t>devloper</a:t>
            </a:r>
            <a:r>
              <a:rPr lang="en-US" dirty="0"/>
              <a:t> </a:t>
            </a:r>
            <a:r>
              <a:rPr lang="en-US" dirty="0" err="1"/>
              <a:t>devlopes</a:t>
            </a:r>
            <a:r>
              <a:rPr lang="en-US" dirty="0"/>
              <a:t> some code for web app . We need to deploy it on application server to make it </a:t>
            </a:r>
            <a:r>
              <a:rPr lang="en-US" dirty="0" err="1"/>
              <a:t>availible</a:t>
            </a:r>
            <a:r>
              <a:rPr lang="en-US" dirty="0"/>
              <a:t> to the end user.</a:t>
            </a:r>
          </a:p>
          <a:p>
            <a:r>
              <a:rPr lang="en-US" dirty="0"/>
              <a:t>UI </a:t>
            </a:r>
            <a:r>
              <a:rPr lang="en-US" dirty="0" smtClean="0"/>
              <a:t>developer ,backend </a:t>
            </a:r>
            <a:r>
              <a:rPr lang="en-US" dirty="0" err="1" smtClean="0"/>
              <a:t>devloper,db</a:t>
            </a:r>
            <a:r>
              <a:rPr lang="en-US" dirty="0" smtClean="0"/>
              <a:t> </a:t>
            </a:r>
            <a:r>
              <a:rPr lang="en-US" dirty="0"/>
              <a:t>developer .will keep their code at central location called as source code </a:t>
            </a:r>
            <a:r>
              <a:rPr lang="en-US" dirty="0" err="1"/>
              <a:t>mgt</a:t>
            </a:r>
            <a:r>
              <a:rPr lang="en-US" dirty="0"/>
              <a:t> tools.</a:t>
            </a:r>
            <a:r>
              <a:rPr lang="en-US" dirty="0">
                <a:sym typeface="Wingdings" panose="05000000000000000000" pitchFamily="2" charset="2"/>
              </a:rPr>
              <a:t> </a:t>
            </a:r>
          </a:p>
          <a:p>
            <a:r>
              <a:rPr lang="en-US" dirty="0" err="1"/>
              <a:t>Git</a:t>
            </a:r>
            <a:r>
              <a:rPr lang="en-US" dirty="0"/>
              <a:t>—version controlling</a:t>
            </a:r>
          </a:p>
          <a:p>
            <a:r>
              <a:rPr lang="en-US" dirty="0" err="1"/>
              <a:t>Github</a:t>
            </a:r>
            <a:r>
              <a:rPr lang="en-US" dirty="0"/>
              <a:t>-source code management tool</a:t>
            </a:r>
          </a:p>
          <a:p>
            <a:r>
              <a:rPr lang="en-US" dirty="0">
                <a:sym typeface="Wingdings" panose="05000000000000000000" pitchFamily="2" charset="2"/>
              </a:rPr>
              <a:t>Convert  code into artifact jar/war/</a:t>
            </a:r>
            <a:r>
              <a:rPr lang="en-US" dirty="0" err="1">
                <a:sym typeface="Wingdings" panose="05000000000000000000" pitchFamily="2" charset="2"/>
              </a:rPr>
              <a:t>rar</a:t>
            </a:r>
            <a:r>
              <a:rPr lang="en-US" dirty="0">
                <a:sym typeface="Wingdings" panose="05000000000000000000" pitchFamily="2" charset="2"/>
              </a:rPr>
              <a:t> format for this we need build tool such </a:t>
            </a:r>
            <a:r>
              <a:rPr lang="en-US" dirty="0" err="1">
                <a:sym typeface="Wingdings" panose="05000000000000000000" pitchFamily="2" charset="2"/>
              </a:rPr>
              <a:t>ant,gradle,maven</a:t>
            </a:r>
            <a:r>
              <a:rPr lang="en-US" dirty="0">
                <a:sym typeface="Wingdings" panose="05000000000000000000" pitchFamily="2" charset="2"/>
              </a:rPr>
              <a:t> </a:t>
            </a:r>
            <a:r>
              <a:rPr lang="en-US" dirty="0" err="1">
                <a:sym typeface="Wingdings" panose="05000000000000000000" pitchFamily="2" charset="2"/>
              </a:rPr>
              <a:t>etc</a:t>
            </a:r>
            <a:endParaRPr lang="en-US" dirty="0">
              <a:sym typeface="Wingdings" panose="05000000000000000000" pitchFamily="2" charset="2"/>
            </a:endParaRPr>
          </a:p>
          <a:p>
            <a:r>
              <a:rPr lang="en-US" dirty="0" err="1" smtClean="0">
                <a:sym typeface="Wingdings" panose="05000000000000000000" pitchFamily="2" charset="2"/>
              </a:rPr>
              <a:t>Artificate</a:t>
            </a:r>
            <a:r>
              <a:rPr lang="en-US" dirty="0" smtClean="0">
                <a:sym typeface="Wingdings" panose="05000000000000000000" pitchFamily="2" charset="2"/>
              </a:rPr>
              <a:t> will </a:t>
            </a:r>
            <a:r>
              <a:rPr lang="en-US" dirty="0">
                <a:sym typeface="Wingdings" panose="05000000000000000000" pitchFamily="2" charset="2"/>
              </a:rPr>
              <a:t>be </a:t>
            </a:r>
            <a:r>
              <a:rPr lang="en-US" dirty="0" err="1">
                <a:sym typeface="Wingdings" panose="05000000000000000000" pitchFamily="2" charset="2"/>
              </a:rPr>
              <a:t>loated</a:t>
            </a:r>
            <a:r>
              <a:rPr lang="en-US" dirty="0">
                <a:sym typeface="Wingdings" panose="05000000000000000000" pitchFamily="2" charset="2"/>
              </a:rPr>
              <a:t> on server ex </a:t>
            </a:r>
            <a:r>
              <a:rPr lang="en-US" dirty="0" smtClean="0">
                <a:sym typeface="Wingdings" panose="05000000000000000000" pitchFamily="2" charset="2"/>
              </a:rPr>
              <a:t>tomcat.</a:t>
            </a:r>
          </a:p>
          <a:p>
            <a:r>
              <a:rPr lang="en-US" dirty="0" smtClean="0">
                <a:sym typeface="Wingdings" panose="05000000000000000000" pitchFamily="2" charset="2"/>
              </a:rPr>
              <a:t>Automate </a:t>
            </a:r>
            <a:r>
              <a:rPr lang="en-US" dirty="0">
                <a:sym typeface="Wingdings" panose="05000000000000000000" pitchFamily="2" charset="2"/>
              </a:rPr>
              <a:t>the things we use </a:t>
            </a:r>
            <a:r>
              <a:rPr lang="en-US" dirty="0" err="1" smtClean="0">
                <a:sym typeface="Wingdings" panose="05000000000000000000" pitchFamily="2" charset="2"/>
              </a:rPr>
              <a:t>jenkins</a:t>
            </a:r>
            <a:r>
              <a:rPr lang="en-US" dirty="0" smtClean="0">
                <a:sym typeface="Wingdings" panose="05000000000000000000" pitchFamily="2" charset="2"/>
              </a:rPr>
              <a:t> </a:t>
            </a:r>
            <a:endParaRPr lang="en-US" dirty="0">
              <a:sym typeface="Wingdings" panose="05000000000000000000" pitchFamily="2" charset="2"/>
            </a:endParaRPr>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268544226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70000" lnSpcReduction="20000"/>
          </a:bodyPr>
          <a:lstStyle/>
          <a:p>
            <a:r>
              <a:rPr lang="en-US" dirty="0" smtClean="0"/>
              <a:t>The tested build is deployed on production environment</a:t>
            </a:r>
          </a:p>
          <a:p>
            <a:r>
              <a:rPr lang="en-US" dirty="0" smtClean="0"/>
              <a:t>Operation-using the software, to see the traffic, execution,</a:t>
            </a:r>
          </a:p>
          <a:p>
            <a:r>
              <a:rPr lang="en-US" dirty="0" smtClean="0"/>
              <a:t>Monitoring the functionality ,if not send the feedback and again start from </a:t>
            </a:r>
            <a:r>
              <a:rPr lang="en-US" dirty="0" err="1" smtClean="0"/>
              <a:t>plainning</a:t>
            </a:r>
            <a:r>
              <a:rPr lang="en-US" dirty="0" smtClean="0"/>
              <a:t>.</a:t>
            </a:r>
            <a:r>
              <a:rPr lang="en-US" dirty="0"/>
              <a:t> The popular tools used for this are </a:t>
            </a:r>
            <a:r>
              <a:rPr lang="en-US" dirty="0" err="1">
                <a:hlinkClick r:id="rId2"/>
              </a:rPr>
              <a:t>Splunk</a:t>
            </a:r>
            <a:r>
              <a:rPr lang="en-US" dirty="0"/>
              <a:t>, </a:t>
            </a:r>
            <a:r>
              <a:rPr lang="en-US" dirty="0">
                <a:hlinkClick r:id="rId3"/>
              </a:rPr>
              <a:t>ELK Stack</a:t>
            </a:r>
            <a:r>
              <a:rPr lang="en-US" dirty="0"/>
              <a:t>, </a:t>
            </a:r>
            <a:r>
              <a:rPr lang="en-US" dirty="0" err="1">
                <a:hlinkClick r:id="rId4"/>
              </a:rPr>
              <a:t>Nagios</a:t>
            </a:r>
            <a:r>
              <a:rPr lang="en-US" dirty="0"/>
              <a:t>, </a:t>
            </a:r>
            <a:r>
              <a:rPr lang="en-US" dirty="0" err="1"/>
              <a:t>NewRelic</a:t>
            </a:r>
            <a:r>
              <a:rPr lang="en-US" dirty="0"/>
              <a:t> and </a:t>
            </a:r>
            <a:r>
              <a:rPr lang="en-US" dirty="0" err="1"/>
              <a:t>Sensu</a:t>
            </a:r>
            <a:r>
              <a:rPr lang="en-US" dirty="0"/>
              <a:t>. </a:t>
            </a:r>
            <a:endParaRPr lang="en-US" dirty="0" smtClean="0"/>
          </a:p>
          <a:p>
            <a:r>
              <a:rPr lang="en-US" dirty="0" smtClean="0"/>
              <a:t>Life cycle is automated through tool.</a:t>
            </a:r>
          </a:p>
          <a:p>
            <a:endParaRPr lang="en-US" dirty="0" smtClean="0"/>
          </a:p>
          <a:p>
            <a:r>
              <a:rPr lang="en-US" dirty="0" err="1"/>
              <a:t>Docker</a:t>
            </a:r>
            <a:r>
              <a:rPr lang="en-US" dirty="0"/>
              <a:t> is a container management service. The keywords of </a:t>
            </a:r>
            <a:r>
              <a:rPr lang="en-US" dirty="0" err="1"/>
              <a:t>Docker</a:t>
            </a:r>
            <a:r>
              <a:rPr lang="en-US" dirty="0"/>
              <a:t> are </a:t>
            </a:r>
            <a:r>
              <a:rPr lang="en-US" b="1" dirty="0"/>
              <a:t>develop, ship</a:t>
            </a:r>
            <a:r>
              <a:rPr lang="en-US" dirty="0"/>
              <a:t> and </a:t>
            </a:r>
            <a:r>
              <a:rPr lang="en-US" b="1" dirty="0"/>
              <a:t>run</a:t>
            </a:r>
            <a:r>
              <a:rPr lang="en-US" dirty="0"/>
              <a:t> anywhere. The whole idea of </a:t>
            </a:r>
            <a:r>
              <a:rPr lang="en-US" dirty="0" err="1"/>
              <a:t>Docker</a:t>
            </a:r>
            <a:r>
              <a:rPr lang="en-US" dirty="0"/>
              <a:t> is for developers to easily develop applications, ship them into containers which can then be deployed anywhere</a:t>
            </a:r>
            <a:r>
              <a:rPr lang="en-US" dirty="0" smtClean="0"/>
              <a:t>.</a:t>
            </a:r>
          </a:p>
          <a:p>
            <a:r>
              <a:rPr lang="en-US" dirty="0" err="1" smtClean="0"/>
              <a:t>Docker</a:t>
            </a:r>
            <a:r>
              <a:rPr lang="en-US" dirty="0" smtClean="0"/>
              <a:t> will give the tool to the op </a:t>
            </a:r>
            <a:r>
              <a:rPr lang="en-US" dirty="0" err="1" smtClean="0"/>
              <a:t>team.developer</a:t>
            </a:r>
            <a:r>
              <a:rPr lang="en-US" dirty="0" smtClean="0"/>
              <a:t> will put the code inside </a:t>
            </a:r>
            <a:r>
              <a:rPr lang="en-US" dirty="0" err="1" smtClean="0"/>
              <a:t>docker</a:t>
            </a:r>
            <a:r>
              <a:rPr lang="en-US" dirty="0" smtClean="0"/>
              <a:t> and </a:t>
            </a:r>
            <a:r>
              <a:rPr lang="en-US" dirty="0" err="1" smtClean="0"/>
              <a:t>oush</a:t>
            </a:r>
            <a:r>
              <a:rPr lang="en-US" dirty="0" smtClean="0"/>
              <a:t> it to the next phase.</a:t>
            </a:r>
            <a:endParaRPr lang="en-US" dirty="0"/>
          </a:p>
        </p:txBody>
      </p:sp>
    </p:spTree>
    <p:extLst>
      <p:ext uri="{BB962C8B-B14F-4D97-AF65-F5344CB8AC3E}">
        <p14:creationId xmlns:p14="http://schemas.microsoft.com/office/powerpoint/2010/main" val="395314040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62500" lnSpcReduction="20000"/>
          </a:bodyPr>
          <a:lstStyle/>
          <a:p>
            <a:r>
              <a:rPr lang="en-US" dirty="0" smtClean="0"/>
              <a:t>PLANNING: requirement analysis</a:t>
            </a:r>
          </a:p>
          <a:p>
            <a:r>
              <a:rPr lang="en-US" dirty="0" smtClean="0"/>
              <a:t>Code: code version management , source management. Tools used </a:t>
            </a:r>
            <a:r>
              <a:rPr lang="en-US" dirty="0" err="1" smtClean="0"/>
              <a:t>git</a:t>
            </a:r>
            <a:r>
              <a:rPr lang="en-US" dirty="0" smtClean="0"/>
              <a:t>, </a:t>
            </a:r>
            <a:r>
              <a:rPr lang="en-US" dirty="0" err="1" smtClean="0"/>
              <a:t>git</a:t>
            </a:r>
            <a:r>
              <a:rPr lang="en-US" dirty="0" smtClean="0"/>
              <a:t> hub</a:t>
            </a:r>
          </a:p>
          <a:p>
            <a:r>
              <a:rPr lang="en-US" dirty="0" smtClean="0"/>
              <a:t>Build: compilation, validation, </a:t>
            </a:r>
            <a:r>
              <a:rPr lang="en-US" dirty="0" err="1" smtClean="0"/>
              <a:t>pkging</a:t>
            </a:r>
            <a:r>
              <a:rPr lang="en-US" dirty="0" smtClean="0"/>
              <a:t> unit testing, integration testing tool used maven ,</a:t>
            </a:r>
            <a:r>
              <a:rPr lang="en-US" dirty="0" err="1" smtClean="0"/>
              <a:t>gradle,ant</a:t>
            </a:r>
            <a:r>
              <a:rPr lang="en-US" dirty="0" smtClean="0"/>
              <a:t>  etc.</a:t>
            </a:r>
          </a:p>
          <a:p>
            <a:r>
              <a:rPr lang="en-US" dirty="0" smtClean="0"/>
              <a:t>Test: build application is deployed in test environment for testing such as unit , end </a:t>
            </a:r>
            <a:r>
              <a:rPr lang="en-US" dirty="0" err="1" smtClean="0"/>
              <a:t>user,function</a:t>
            </a:r>
            <a:r>
              <a:rPr lang="en-US" dirty="0" smtClean="0"/>
              <a:t> testing  , selenium </a:t>
            </a:r>
            <a:r>
              <a:rPr lang="en-US" dirty="0" err="1" smtClean="0"/>
              <a:t>JUNit</a:t>
            </a:r>
            <a:r>
              <a:rPr lang="en-US" dirty="0" smtClean="0"/>
              <a:t>,</a:t>
            </a:r>
          </a:p>
          <a:p>
            <a:r>
              <a:rPr lang="en-US" dirty="0" smtClean="0"/>
              <a:t>Deploy and operate: deployed on production </a:t>
            </a:r>
            <a:r>
              <a:rPr lang="en-US" dirty="0" err="1" smtClean="0"/>
              <a:t>environment.docker,puppet,chef</a:t>
            </a:r>
            <a:r>
              <a:rPr lang="en-US" dirty="0" smtClean="0"/>
              <a:t> etc.</a:t>
            </a:r>
          </a:p>
          <a:p>
            <a:r>
              <a:rPr lang="en-US" dirty="0" smtClean="0"/>
              <a:t>Monitor-</a:t>
            </a:r>
            <a:r>
              <a:rPr lang="en-US" dirty="0" err="1" smtClean="0"/>
              <a:t>continous</a:t>
            </a:r>
            <a:r>
              <a:rPr lang="en-US" dirty="0" smtClean="0"/>
              <a:t> monitoring is done </a:t>
            </a:r>
            <a:r>
              <a:rPr lang="en-US" dirty="0" err="1" smtClean="0"/>
              <a:t>nagios,splunk</a:t>
            </a:r>
            <a:endParaRPr lang="en-US" dirty="0" smtClean="0"/>
          </a:p>
          <a:p>
            <a:r>
              <a:rPr lang="en-US" dirty="0" err="1" smtClean="0"/>
              <a:t>Integration:heart</a:t>
            </a:r>
            <a:r>
              <a:rPr lang="en-US" dirty="0" smtClean="0"/>
              <a:t> of </a:t>
            </a:r>
            <a:r>
              <a:rPr lang="en-US" dirty="0" err="1" smtClean="0"/>
              <a:t>devops,jenkins</a:t>
            </a:r>
            <a:r>
              <a:rPr lang="en-US" dirty="0" smtClean="0"/>
              <a:t>.</a:t>
            </a:r>
            <a:r>
              <a:rPr lang="en-US" dirty="0"/>
              <a:t> </a:t>
            </a:r>
            <a:r>
              <a:rPr lang="en-US" dirty="0" err="1"/>
              <a:t>integration:building</a:t>
            </a:r>
            <a:r>
              <a:rPr lang="en-US" dirty="0"/>
              <a:t> the application continuously if it has </a:t>
            </a:r>
            <a:r>
              <a:rPr lang="en-US" dirty="0" err="1"/>
              <a:t>changed.compliing,packaging</a:t>
            </a:r>
            <a:r>
              <a:rPr lang="en-US" dirty="0"/>
              <a:t> . </a:t>
            </a:r>
            <a:r>
              <a:rPr lang="en-US" dirty="0" err="1" smtClean="0"/>
              <a:t>Jenkins.any</a:t>
            </a:r>
            <a:r>
              <a:rPr lang="en-US" dirty="0" smtClean="0"/>
              <a:t> changes in the code in shared repos , </a:t>
            </a:r>
            <a:r>
              <a:rPr lang="en-US" dirty="0" err="1" smtClean="0"/>
              <a:t>jenkins</a:t>
            </a:r>
            <a:r>
              <a:rPr lang="en-US" dirty="0" smtClean="0"/>
              <a:t> will pull the changes and build the changes .</a:t>
            </a:r>
            <a:r>
              <a:rPr lang="en-US" dirty="0">
                <a:sym typeface="Wingdings" panose="05000000000000000000" pitchFamily="2" charset="2"/>
              </a:rPr>
              <a:t> build will be deployed on test </a:t>
            </a:r>
            <a:r>
              <a:rPr lang="en-US" dirty="0" err="1" smtClean="0">
                <a:sym typeface="Wingdings" panose="05000000000000000000" pitchFamily="2" charset="2"/>
              </a:rPr>
              <a:t>server.deploy</a:t>
            </a:r>
            <a:r>
              <a:rPr lang="en-US" dirty="0" smtClean="0">
                <a:sym typeface="Wingdings" panose="05000000000000000000" pitchFamily="2" charset="2"/>
              </a:rPr>
              <a:t> it on prod server and then finally by tools such as </a:t>
            </a:r>
            <a:r>
              <a:rPr lang="en-US" dirty="0" err="1" smtClean="0">
                <a:sym typeface="Wingdings" panose="05000000000000000000" pitchFamily="2" charset="2"/>
              </a:rPr>
              <a:t>nagios,Splunk</a:t>
            </a:r>
            <a:endParaRPr lang="en-US" dirty="0">
              <a:sym typeface="Wingdings" panose="05000000000000000000" pitchFamily="2" charset="2"/>
            </a:endParaRPr>
          </a:p>
          <a:p>
            <a:endParaRPr lang="en-US" dirty="0"/>
          </a:p>
          <a:p>
            <a:endParaRPr lang="en-US" dirty="0" smtClean="0"/>
          </a:p>
          <a:p>
            <a:endParaRPr lang="en-US" dirty="0" smtClean="0"/>
          </a:p>
          <a:p>
            <a:endParaRPr lang="en-US" dirty="0"/>
          </a:p>
        </p:txBody>
      </p:sp>
    </p:spTree>
    <p:extLst>
      <p:ext uri="{BB962C8B-B14F-4D97-AF65-F5344CB8AC3E}">
        <p14:creationId xmlns:p14="http://schemas.microsoft.com/office/powerpoint/2010/main" val="97247049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1295400"/>
            <a:ext cx="9388172" cy="4429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7921940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07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33400" y="76200"/>
            <a:ext cx="9429750" cy="5486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4275662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229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914400" y="381000"/>
            <a:ext cx="7471500" cy="48394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6455166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Content Placeholder 4"/>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0" y="381000"/>
            <a:ext cx="9296400" cy="4648200"/>
          </a:xfrm>
          <a:prstGeom prst="rect">
            <a:avLst/>
          </a:prstGeom>
          <a:noFill/>
          <a:ln>
            <a:noFill/>
          </a:ln>
        </p:spPr>
      </p:pic>
    </p:spTree>
    <p:extLst>
      <p:ext uri="{BB962C8B-B14F-4D97-AF65-F5344CB8AC3E}">
        <p14:creationId xmlns:p14="http://schemas.microsoft.com/office/powerpoint/2010/main" val="16132104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614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33400" y="1371600"/>
            <a:ext cx="7696200" cy="41757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4668287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r>
              <a:rPr lang="en-US" dirty="0">
                <a:hlinkClick r:id="rId2"/>
              </a:rPr>
              <a:t>https://www.smartsheet.com/devops-tools</a:t>
            </a:r>
            <a:endParaRPr lang="en-US" dirty="0"/>
          </a:p>
        </p:txBody>
      </p:sp>
    </p:spTree>
    <p:extLst>
      <p:ext uri="{BB962C8B-B14F-4D97-AF65-F5344CB8AC3E}">
        <p14:creationId xmlns:p14="http://schemas.microsoft.com/office/powerpoint/2010/main" val="184127792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09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914400" y="838200"/>
            <a:ext cx="9220200" cy="5105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192990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12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57200" y="1981200"/>
            <a:ext cx="6705600" cy="32351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7427506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614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28601" y="2133600"/>
            <a:ext cx="8305800" cy="3657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1706073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717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85800" y="1828800"/>
            <a:ext cx="7747460" cy="36822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6573868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819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85800" y="1905000"/>
            <a:ext cx="7363328" cy="33012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9929033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921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81000" y="1600200"/>
            <a:ext cx="8568266" cy="3352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5132079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92500" lnSpcReduction="20000"/>
          </a:bodyPr>
          <a:lstStyle/>
          <a:p>
            <a:r>
              <a:rPr lang="en-US" dirty="0" smtClean="0"/>
              <a:t>CON DEPLOYMENT –</a:t>
            </a:r>
          </a:p>
          <a:p>
            <a:r>
              <a:rPr lang="en-US" dirty="0" smtClean="0"/>
              <a:t>Visualization &amp; </a:t>
            </a:r>
            <a:r>
              <a:rPr lang="en-US" dirty="0" err="1" smtClean="0"/>
              <a:t>containerization:prb</a:t>
            </a:r>
            <a:r>
              <a:rPr lang="en-US" dirty="0" smtClean="0"/>
              <a:t> of </a:t>
            </a:r>
            <a:r>
              <a:rPr lang="en-US" dirty="0" err="1" smtClean="0"/>
              <a:t>sw</a:t>
            </a:r>
            <a:r>
              <a:rPr lang="en-US" dirty="0" smtClean="0"/>
              <a:t> running on differ platforms is solved by containerization,</a:t>
            </a:r>
            <a:r>
              <a:rPr lang="en-US" dirty="0"/>
              <a:t> </a:t>
            </a:r>
            <a:r>
              <a:rPr lang="en-US" dirty="0" smtClean="0"/>
              <a:t>container will </a:t>
            </a:r>
            <a:r>
              <a:rPr lang="en-US" dirty="0"/>
              <a:t>wrap the code with </a:t>
            </a:r>
            <a:r>
              <a:rPr lang="en-US" dirty="0" err="1" smtClean="0"/>
              <a:t>all.if</a:t>
            </a:r>
            <a:r>
              <a:rPr lang="en-US" dirty="0" smtClean="0"/>
              <a:t> we run the container on any sys it will </a:t>
            </a:r>
            <a:r>
              <a:rPr lang="en-US" dirty="0" err="1" smtClean="0"/>
              <a:t>run.container</a:t>
            </a:r>
            <a:r>
              <a:rPr lang="en-US" dirty="0" smtClean="0"/>
              <a:t> is the executable form of </a:t>
            </a:r>
            <a:r>
              <a:rPr lang="en-US" dirty="0" err="1" smtClean="0"/>
              <a:t>os</a:t>
            </a:r>
            <a:r>
              <a:rPr lang="en-US" dirty="0" smtClean="0"/>
              <a:t> </a:t>
            </a:r>
          </a:p>
          <a:p>
            <a:r>
              <a:rPr lang="en-US" dirty="0" err="1" smtClean="0"/>
              <a:t>Conf</a:t>
            </a:r>
            <a:r>
              <a:rPr lang="en-US" dirty="0" smtClean="0"/>
              <a:t> </a:t>
            </a:r>
            <a:r>
              <a:rPr lang="en-US" dirty="0" err="1" smtClean="0"/>
              <a:t>mgt:puppet</a:t>
            </a:r>
            <a:r>
              <a:rPr lang="en-US" dirty="0" smtClean="0"/>
              <a:t> </a:t>
            </a:r>
            <a:r>
              <a:rPr lang="en-US" dirty="0" err="1" smtClean="0"/>
              <a:t>ansible,no</a:t>
            </a:r>
            <a:r>
              <a:rPr lang="en-US" dirty="0" smtClean="0"/>
              <a:t> need to install the </a:t>
            </a:r>
            <a:r>
              <a:rPr lang="en-US" dirty="0" err="1" smtClean="0"/>
              <a:t>sw</a:t>
            </a:r>
            <a:r>
              <a:rPr lang="en-US" dirty="0" smtClean="0"/>
              <a:t> if there is </a:t>
            </a:r>
            <a:r>
              <a:rPr lang="en-US" dirty="0" err="1" smtClean="0"/>
              <a:t>sw</a:t>
            </a:r>
            <a:r>
              <a:rPr lang="en-US" dirty="0" smtClean="0"/>
              <a:t> </a:t>
            </a:r>
            <a:r>
              <a:rPr lang="en-US" dirty="0" err="1" smtClean="0"/>
              <a:t>comatibility</a:t>
            </a:r>
            <a:r>
              <a:rPr lang="en-US" dirty="0" smtClean="0"/>
              <a:t> issue , </a:t>
            </a:r>
          </a:p>
          <a:p>
            <a:endParaRPr lang="en-US" dirty="0"/>
          </a:p>
          <a:p>
            <a:r>
              <a:rPr lang="en-US" dirty="0" err="1" smtClean="0"/>
              <a:t>Docker</a:t>
            </a:r>
            <a:r>
              <a:rPr lang="en-US" dirty="0" smtClean="0"/>
              <a:t> provides container </a:t>
            </a:r>
            <a:endParaRPr lang="en-US" dirty="0"/>
          </a:p>
        </p:txBody>
      </p:sp>
    </p:spTree>
    <p:extLst>
      <p:ext uri="{BB962C8B-B14F-4D97-AF65-F5344CB8AC3E}">
        <p14:creationId xmlns:p14="http://schemas.microsoft.com/office/powerpoint/2010/main" val="424989035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024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628775" y="2472531"/>
            <a:ext cx="5886450" cy="2781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6583165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126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643062" y="2391569"/>
            <a:ext cx="5857875" cy="2943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323605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Build include </a:t>
            </a:r>
            <a:r>
              <a:rPr lang="en-US" dirty="0" err="1" smtClean="0"/>
              <a:t>compliation,unit</a:t>
            </a:r>
            <a:r>
              <a:rPr lang="en-US" dirty="0" smtClean="0"/>
              <a:t> testing ,packaging .</a:t>
            </a:r>
          </a:p>
          <a:p>
            <a:r>
              <a:rPr lang="en-US" dirty="0" smtClean="0"/>
              <a:t>Deployed on test server for testing and then on production server for release.</a:t>
            </a:r>
          </a:p>
          <a:p>
            <a:r>
              <a:rPr lang="en-US" dirty="0" smtClean="0"/>
              <a:t>After release the application is monitor.</a:t>
            </a:r>
            <a:endParaRPr lang="en-US" dirty="0"/>
          </a:p>
        </p:txBody>
      </p:sp>
    </p:spTree>
    <p:extLst>
      <p:ext uri="{BB962C8B-B14F-4D97-AF65-F5344CB8AC3E}">
        <p14:creationId xmlns:p14="http://schemas.microsoft.com/office/powerpoint/2010/main" val="300574648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a:hlinkClick r:id="rId2"/>
              </a:rPr>
              <a:t>https://intellipaat.com/community/37506/what-are-the-stages-of-the-devops-lifecycle</a:t>
            </a:r>
            <a:endParaRPr lang="en-US" dirty="0"/>
          </a:p>
        </p:txBody>
      </p:sp>
    </p:spTree>
    <p:extLst>
      <p:ext uri="{BB962C8B-B14F-4D97-AF65-F5344CB8AC3E}">
        <p14:creationId xmlns:p14="http://schemas.microsoft.com/office/powerpoint/2010/main" val="36386821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126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743200" y="-245110"/>
            <a:ext cx="12364850" cy="64503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2812397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Test and prod server are </a:t>
            </a:r>
            <a:r>
              <a:rPr lang="en-US" dirty="0" err="1" smtClean="0"/>
              <a:t>manged</a:t>
            </a:r>
            <a:r>
              <a:rPr lang="en-US" dirty="0" smtClean="0"/>
              <a:t> by </a:t>
            </a:r>
            <a:r>
              <a:rPr lang="en-US" dirty="0" err="1" smtClean="0"/>
              <a:t>chef,puppet,ansible</a:t>
            </a:r>
            <a:r>
              <a:rPr lang="en-US" dirty="0" smtClean="0"/>
              <a:t> </a:t>
            </a:r>
          </a:p>
          <a:p>
            <a:r>
              <a:rPr lang="en-US" dirty="0">
                <a:hlinkClick r:id="rId2"/>
              </a:rPr>
              <a:t>https://www.javatpoint.com/devops-tools</a:t>
            </a:r>
            <a:endParaRPr lang="en-US" dirty="0"/>
          </a:p>
        </p:txBody>
      </p:sp>
    </p:spTree>
    <p:extLst>
      <p:ext uri="{BB962C8B-B14F-4D97-AF65-F5344CB8AC3E}">
        <p14:creationId xmlns:p14="http://schemas.microsoft.com/office/powerpoint/2010/main" val="229979869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Stages in </a:t>
            </a:r>
            <a:r>
              <a:rPr lang="en-US" dirty="0" err="1" smtClean="0"/>
              <a:t>devops</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Version controlling—</a:t>
            </a:r>
            <a:r>
              <a:rPr lang="en-US" dirty="0" err="1" smtClean="0"/>
              <a:t>mutiple</a:t>
            </a:r>
            <a:r>
              <a:rPr lang="en-US" dirty="0" smtClean="0"/>
              <a:t> </a:t>
            </a:r>
            <a:r>
              <a:rPr lang="en-US" dirty="0" err="1" smtClean="0"/>
              <a:t>devloper</a:t>
            </a:r>
            <a:r>
              <a:rPr lang="en-US" dirty="0" smtClean="0"/>
              <a:t> is working on the same application to know </a:t>
            </a:r>
            <a:r>
              <a:rPr lang="en-US" dirty="0" err="1" smtClean="0"/>
              <a:t>abt</a:t>
            </a:r>
            <a:r>
              <a:rPr lang="en-US" dirty="0" smtClean="0"/>
              <a:t> the which </a:t>
            </a:r>
            <a:r>
              <a:rPr lang="en-US" dirty="0" err="1" smtClean="0"/>
              <a:t>dev</a:t>
            </a:r>
            <a:r>
              <a:rPr lang="en-US" dirty="0" smtClean="0"/>
              <a:t> has made which commit and at what time if any issue then how we will revert to the </a:t>
            </a:r>
            <a:r>
              <a:rPr lang="en-US" dirty="0" err="1" smtClean="0"/>
              <a:t>dev</a:t>
            </a:r>
            <a:r>
              <a:rPr lang="en-US" dirty="0" smtClean="0"/>
              <a:t> .managing the source code. Like </a:t>
            </a:r>
            <a:r>
              <a:rPr lang="en-US" dirty="0" err="1" smtClean="0"/>
              <a:t>git</a:t>
            </a:r>
            <a:r>
              <a:rPr lang="en-US" dirty="0" smtClean="0"/>
              <a:t> </a:t>
            </a:r>
          </a:p>
          <a:p>
            <a:r>
              <a:rPr lang="en-US" dirty="0" smtClean="0"/>
              <a:t>Continuous </a:t>
            </a:r>
            <a:r>
              <a:rPr lang="en-US" dirty="0" err="1" smtClean="0"/>
              <a:t>integration:building</a:t>
            </a:r>
            <a:r>
              <a:rPr lang="en-US" dirty="0" smtClean="0"/>
              <a:t> the application continuously if it has </a:t>
            </a:r>
            <a:r>
              <a:rPr lang="en-US" dirty="0" err="1" smtClean="0"/>
              <a:t>changed.compliing,packaging</a:t>
            </a:r>
            <a:r>
              <a:rPr lang="en-US" dirty="0" smtClean="0"/>
              <a:t> . Jenkins</a:t>
            </a:r>
          </a:p>
          <a:p>
            <a:r>
              <a:rPr lang="en-US" dirty="0" err="1" smtClean="0"/>
              <a:t>Continuois</a:t>
            </a:r>
            <a:r>
              <a:rPr lang="en-US" dirty="0" smtClean="0"/>
              <a:t> delivery </a:t>
            </a:r>
            <a:r>
              <a:rPr lang="en-US" dirty="0" err="1" smtClean="0"/>
              <a:t>Jenekins</a:t>
            </a:r>
            <a:r>
              <a:rPr lang="en-US" dirty="0" smtClean="0"/>
              <a:t> .build is deployed on test server for testing User acceptance testing  for that we use tools like selenium for automation testing </a:t>
            </a:r>
          </a:p>
          <a:p>
            <a:r>
              <a:rPr lang="en-US" dirty="0" smtClean="0"/>
              <a:t>Continuous deployment: Configuration mgt.</a:t>
            </a:r>
          </a:p>
          <a:p>
            <a:endParaRPr lang="en-US" dirty="0"/>
          </a:p>
        </p:txBody>
      </p:sp>
    </p:spTree>
    <p:extLst>
      <p:ext uri="{BB962C8B-B14F-4D97-AF65-F5344CB8AC3E}">
        <p14:creationId xmlns:p14="http://schemas.microsoft.com/office/powerpoint/2010/main" val="107862042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92500" lnSpcReduction="20000"/>
          </a:bodyPr>
          <a:lstStyle/>
          <a:p>
            <a:r>
              <a:rPr lang="en-US" dirty="0" smtClean="0"/>
              <a:t>New </a:t>
            </a:r>
            <a:r>
              <a:rPr lang="en-US" dirty="0" err="1" smtClean="0"/>
              <a:t>code</a:t>
            </a:r>
            <a:r>
              <a:rPr lang="en-US" dirty="0" err="1" smtClean="0">
                <a:sym typeface="Wingdings" panose="05000000000000000000" pitchFamily="2" charset="2"/>
              </a:rPr>
              <a:t>continuous</a:t>
            </a:r>
            <a:r>
              <a:rPr lang="en-US" dirty="0" smtClean="0">
                <a:sym typeface="Wingdings" panose="05000000000000000000" pitchFamily="2" charset="2"/>
              </a:rPr>
              <a:t> integration server will pull and make a build 12</a:t>
            </a:r>
          </a:p>
          <a:p>
            <a:r>
              <a:rPr lang="en-US" dirty="0" smtClean="0"/>
              <a:t>2</a:t>
            </a:r>
            <a:r>
              <a:rPr lang="en-US" dirty="0" smtClean="0">
                <a:sym typeface="Wingdings" panose="05000000000000000000" pitchFamily="2" charset="2"/>
              </a:rPr>
              <a:t>3 build will be deployed on test server</a:t>
            </a:r>
          </a:p>
          <a:p>
            <a:r>
              <a:rPr lang="en-US" dirty="0" smtClean="0">
                <a:sym typeface="Wingdings" panose="05000000000000000000" pitchFamily="2" charset="2"/>
              </a:rPr>
              <a:t>3-&gt;4 </a:t>
            </a:r>
            <a:r>
              <a:rPr lang="en-US" dirty="0" err="1" smtClean="0">
                <a:sym typeface="Wingdings" panose="05000000000000000000" pitchFamily="2" charset="2"/>
              </a:rPr>
              <a:t>continus</a:t>
            </a:r>
            <a:r>
              <a:rPr lang="en-US" dirty="0" smtClean="0">
                <a:sym typeface="Wingdings" panose="05000000000000000000" pitchFamily="2" charset="2"/>
              </a:rPr>
              <a:t> </a:t>
            </a:r>
            <a:r>
              <a:rPr lang="en-US" dirty="0" err="1" smtClean="0">
                <a:sym typeface="Wingdings" panose="05000000000000000000" pitchFamily="2" charset="2"/>
              </a:rPr>
              <a:t>deplyment</a:t>
            </a:r>
            <a:endParaRPr lang="en-US" dirty="0" smtClean="0">
              <a:sym typeface="Wingdings" panose="05000000000000000000" pitchFamily="2" charset="2"/>
            </a:endParaRPr>
          </a:p>
          <a:p>
            <a:r>
              <a:rPr lang="en-US" dirty="0" smtClean="0">
                <a:sym typeface="Wingdings" panose="05000000000000000000" pitchFamily="2" charset="2"/>
              </a:rPr>
              <a:t>Monitor by </a:t>
            </a:r>
            <a:r>
              <a:rPr lang="en-US" dirty="0" err="1" smtClean="0">
                <a:sym typeface="Wingdings" panose="05000000000000000000" pitchFamily="2" charset="2"/>
              </a:rPr>
              <a:t>continous</a:t>
            </a:r>
            <a:r>
              <a:rPr lang="en-US" dirty="0" smtClean="0">
                <a:sym typeface="Wingdings" panose="05000000000000000000" pitchFamily="2" charset="2"/>
              </a:rPr>
              <a:t> </a:t>
            </a:r>
            <a:r>
              <a:rPr lang="en-US" dirty="0" err="1" smtClean="0">
                <a:sym typeface="Wingdings" panose="05000000000000000000" pitchFamily="2" charset="2"/>
              </a:rPr>
              <a:t>monitiing</a:t>
            </a:r>
            <a:r>
              <a:rPr lang="en-US" dirty="0" smtClean="0">
                <a:sym typeface="Wingdings" panose="05000000000000000000" pitchFamily="2" charset="2"/>
              </a:rPr>
              <a:t> tool such as </a:t>
            </a:r>
            <a:r>
              <a:rPr lang="en-US" dirty="0" err="1" smtClean="0">
                <a:sym typeface="Wingdings" panose="05000000000000000000" pitchFamily="2" charset="2"/>
              </a:rPr>
              <a:t>nagios</a:t>
            </a:r>
            <a:endParaRPr lang="en-US" dirty="0" smtClean="0">
              <a:sym typeface="Wingdings" panose="05000000000000000000" pitchFamily="2" charset="2"/>
            </a:endParaRPr>
          </a:p>
          <a:p>
            <a:r>
              <a:rPr lang="en-US" dirty="0" err="1" smtClean="0">
                <a:sym typeface="Wingdings" panose="05000000000000000000" pitchFamily="2" charset="2"/>
              </a:rPr>
              <a:t>Continous</a:t>
            </a:r>
            <a:r>
              <a:rPr lang="en-US" dirty="0" smtClean="0">
                <a:sym typeface="Wingdings" panose="05000000000000000000" pitchFamily="2" charset="2"/>
              </a:rPr>
              <a:t> </a:t>
            </a:r>
            <a:r>
              <a:rPr lang="en-US" dirty="0" err="1" smtClean="0">
                <a:sym typeface="Wingdings" panose="05000000000000000000" pitchFamily="2" charset="2"/>
              </a:rPr>
              <a:t>deployement</a:t>
            </a:r>
            <a:r>
              <a:rPr lang="en-US" dirty="0" smtClean="0">
                <a:sym typeface="Wingdings" panose="05000000000000000000" pitchFamily="2" charset="2"/>
              </a:rPr>
              <a:t> is not advisable </a:t>
            </a:r>
            <a:r>
              <a:rPr lang="en-US" dirty="0" err="1" smtClean="0">
                <a:sym typeface="Wingdings" panose="05000000000000000000" pitchFamily="2" charset="2"/>
              </a:rPr>
              <a:t>bcoz</a:t>
            </a:r>
            <a:r>
              <a:rPr lang="en-US" dirty="0" smtClean="0">
                <a:sym typeface="Wingdings" panose="05000000000000000000" pitchFamily="2" charset="2"/>
              </a:rPr>
              <a:t> before releasing we want o do multiple checks , testing , we don’t want it </a:t>
            </a:r>
            <a:r>
              <a:rPr lang="en-US" dirty="0" err="1" smtClean="0">
                <a:sym typeface="Wingdings" panose="05000000000000000000" pitchFamily="2" charset="2"/>
              </a:rPr>
              <a:t>shd</a:t>
            </a:r>
            <a:r>
              <a:rPr lang="en-US" dirty="0" smtClean="0">
                <a:sym typeface="Wingdings" panose="05000000000000000000" pitchFamily="2" charset="2"/>
              </a:rPr>
              <a:t> be automated so  we go for manual deployment tool such as </a:t>
            </a:r>
            <a:r>
              <a:rPr lang="en-US" dirty="0" err="1" smtClean="0">
                <a:sym typeface="Wingdings" panose="05000000000000000000" pitchFamily="2" charset="2"/>
              </a:rPr>
              <a:t>puppet,docker</a:t>
            </a:r>
            <a:r>
              <a:rPr lang="en-US" dirty="0" smtClean="0">
                <a:sym typeface="Wingdings" panose="05000000000000000000" pitchFamily="2" charset="2"/>
              </a:rPr>
              <a:t> ,chef etc.</a:t>
            </a:r>
            <a:endParaRPr lang="en-US" dirty="0"/>
          </a:p>
        </p:txBody>
      </p:sp>
    </p:spTree>
    <p:extLst>
      <p:ext uri="{BB962C8B-B14F-4D97-AF65-F5344CB8AC3E}">
        <p14:creationId xmlns:p14="http://schemas.microsoft.com/office/powerpoint/2010/main" val="410874454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GIT </a:t>
            </a:r>
            <a:endParaRPr lang="en-US" dirty="0"/>
          </a:p>
        </p:txBody>
      </p:sp>
      <p:pic>
        <p:nvPicPr>
          <p:cNvPr id="1331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04800" y="2362200"/>
            <a:ext cx="8229599" cy="42854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2728913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4339" name="Picture 3"/>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219200" y="762000"/>
            <a:ext cx="9982200" cy="6096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0650072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40000" lnSpcReduction="20000"/>
          </a:bodyPr>
          <a:lstStyle/>
          <a:p>
            <a:endParaRPr lang="en-US" dirty="0" smtClean="0"/>
          </a:p>
          <a:p>
            <a:r>
              <a:rPr lang="en-US" dirty="0" err="1" smtClean="0"/>
              <a:t>Git</a:t>
            </a:r>
            <a:r>
              <a:rPr lang="en-US" dirty="0" smtClean="0"/>
              <a:t> command</a:t>
            </a:r>
          </a:p>
          <a:p>
            <a:r>
              <a:rPr lang="en-US" dirty="0" err="1" smtClean="0"/>
              <a:t>Git</a:t>
            </a:r>
            <a:r>
              <a:rPr lang="en-US" dirty="0" smtClean="0"/>
              <a:t> version</a:t>
            </a:r>
          </a:p>
          <a:p>
            <a:r>
              <a:rPr lang="en-US" dirty="0"/>
              <a:t>======Directory Command==================</a:t>
            </a:r>
          </a:p>
          <a:p>
            <a:endParaRPr lang="en-US" dirty="0"/>
          </a:p>
          <a:p>
            <a:r>
              <a:rPr lang="en-US" dirty="0" err="1"/>
              <a:t>mkdir</a:t>
            </a:r>
            <a:r>
              <a:rPr lang="en-US" dirty="0"/>
              <a:t> &lt;folder name&gt; </a:t>
            </a:r>
          </a:p>
          <a:p>
            <a:r>
              <a:rPr lang="en-US" dirty="0"/>
              <a:t>cd &lt;path of the directory&gt;</a:t>
            </a:r>
          </a:p>
          <a:p>
            <a:endParaRPr lang="en-US" dirty="0"/>
          </a:p>
          <a:p>
            <a:r>
              <a:rPr lang="en-US" dirty="0"/>
              <a:t>=====--------------------------------------</a:t>
            </a:r>
          </a:p>
          <a:p>
            <a:r>
              <a:rPr lang="en-US" dirty="0" err="1"/>
              <a:t>Dell@Admin</a:t>
            </a:r>
            <a:r>
              <a:rPr lang="en-US" dirty="0"/>
              <a:t> MINGW64 /g/</a:t>
            </a:r>
            <a:r>
              <a:rPr lang="en-US" dirty="0" err="1"/>
              <a:t>ManishaGit</a:t>
            </a:r>
            <a:endParaRPr lang="en-US" dirty="0"/>
          </a:p>
          <a:p>
            <a:r>
              <a:rPr lang="en-US" dirty="0"/>
              <a:t>$ </a:t>
            </a:r>
            <a:r>
              <a:rPr lang="en-US" dirty="0" err="1"/>
              <a:t>mkdir</a:t>
            </a:r>
            <a:r>
              <a:rPr lang="en-US" dirty="0"/>
              <a:t> </a:t>
            </a:r>
            <a:r>
              <a:rPr lang="en-US" dirty="0" err="1"/>
              <a:t>Myprojct</a:t>
            </a:r>
            <a:endParaRPr lang="en-US" dirty="0"/>
          </a:p>
          <a:p>
            <a:endParaRPr lang="en-US" dirty="0"/>
          </a:p>
          <a:p>
            <a:r>
              <a:rPr lang="en-US" dirty="0" err="1"/>
              <a:t>Dell@Admin</a:t>
            </a:r>
            <a:r>
              <a:rPr lang="en-US" dirty="0"/>
              <a:t> MINGW64 /g/</a:t>
            </a:r>
            <a:r>
              <a:rPr lang="en-US" dirty="0" err="1"/>
              <a:t>ManishaGit</a:t>
            </a:r>
            <a:endParaRPr lang="en-US" dirty="0"/>
          </a:p>
          <a:p>
            <a:r>
              <a:rPr lang="en-US" dirty="0"/>
              <a:t>$ cd </a:t>
            </a:r>
            <a:r>
              <a:rPr lang="en-US" dirty="0" err="1"/>
              <a:t>Myprojct</a:t>
            </a:r>
            <a:endParaRPr lang="en-US" dirty="0"/>
          </a:p>
          <a:p>
            <a:endParaRPr lang="en-US" dirty="0"/>
          </a:p>
          <a:p>
            <a:r>
              <a:rPr lang="en-US" dirty="0" err="1"/>
              <a:t>Dell@Admin</a:t>
            </a:r>
            <a:r>
              <a:rPr lang="en-US" dirty="0"/>
              <a:t> MINGW64 /g/</a:t>
            </a:r>
            <a:r>
              <a:rPr lang="en-US" dirty="0" err="1"/>
              <a:t>ManishaGit</a:t>
            </a:r>
            <a:r>
              <a:rPr lang="en-US" dirty="0"/>
              <a:t>/</a:t>
            </a:r>
            <a:r>
              <a:rPr lang="en-US" dirty="0" err="1"/>
              <a:t>Myprojct</a:t>
            </a:r>
            <a:endParaRPr lang="en-US" dirty="0"/>
          </a:p>
          <a:p>
            <a:r>
              <a:rPr lang="en-US" dirty="0"/>
              <a:t>$</a:t>
            </a:r>
          </a:p>
          <a:p>
            <a:r>
              <a:rPr lang="en-US" dirty="0"/>
              <a:t>=========================================</a:t>
            </a:r>
          </a:p>
          <a:p>
            <a:r>
              <a:rPr lang="en-US" dirty="0"/>
              <a:t>To convert directory </a:t>
            </a:r>
            <a:r>
              <a:rPr lang="en-US" dirty="0" smtClean="0"/>
              <a:t>into local </a:t>
            </a:r>
            <a:r>
              <a:rPr lang="en-US" dirty="0"/>
              <a:t>repository</a:t>
            </a:r>
          </a:p>
          <a:p>
            <a:r>
              <a:rPr lang="en-US" dirty="0" err="1"/>
              <a:t>Dell@Admin</a:t>
            </a:r>
            <a:r>
              <a:rPr lang="en-US" dirty="0"/>
              <a:t> MINGW64 /g/</a:t>
            </a:r>
            <a:r>
              <a:rPr lang="en-US" dirty="0" err="1"/>
              <a:t>ManishaGit</a:t>
            </a:r>
            <a:r>
              <a:rPr lang="en-US" dirty="0"/>
              <a:t>/</a:t>
            </a:r>
            <a:r>
              <a:rPr lang="en-US" dirty="0" err="1"/>
              <a:t>Myprojct</a:t>
            </a:r>
            <a:endParaRPr lang="en-US" dirty="0"/>
          </a:p>
          <a:p>
            <a:r>
              <a:rPr lang="en-US" dirty="0"/>
              <a:t>$ </a:t>
            </a:r>
            <a:r>
              <a:rPr lang="en-US" dirty="0" err="1"/>
              <a:t>git</a:t>
            </a:r>
            <a:r>
              <a:rPr lang="en-US" dirty="0"/>
              <a:t> </a:t>
            </a:r>
            <a:r>
              <a:rPr lang="en-US" dirty="0" err="1"/>
              <a:t>init</a:t>
            </a:r>
            <a:endParaRPr lang="en-US" dirty="0"/>
          </a:p>
          <a:p>
            <a:r>
              <a:rPr lang="en-US" dirty="0" smtClean="0"/>
              <a:t>=============================================</a:t>
            </a:r>
            <a:endParaRPr lang="en-US" dirty="0"/>
          </a:p>
        </p:txBody>
      </p:sp>
    </p:spTree>
    <p:extLst>
      <p:ext uri="{BB962C8B-B14F-4D97-AF65-F5344CB8AC3E}">
        <p14:creationId xmlns:p14="http://schemas.microsoft.com/office/powerpoint/2010/main" val="125560187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77500" lnSpcReduction="20000"/>
          </a:bodyPr>
          <a:lstStyle/>
          <a:p>
            <a:r>
              <a:rPr lang="en-US" dirty="0"/>
              <a:t>Add and Commit</a:t>
            </a:r>
          </a:p>
          <a:p>
            <a:r>
              <a:rPr lang="en-US" dirty="0"/>
              <a:t>----------------</a:t>
            </a:r>
          </a:p>
          <a:p>
            <a:r>
              <a:rPr lang="en-US" dirty="0"/>
              <a:t>create  a file in </a:t>
            </a:r>
            <a:r>
              <a:rPr lang="en-US" dirty="0" err="1"/>
              <a:t>Myprojct</a:t>
            </a:r>
            <a:endParaRPr lang="en-US" dirty="0"/>
          </a:p>
          <a:p>
            <a:r>
              <a:rPr lang="en-US" dirty="0"/>
              <a:t>example File1.txt</a:t>
            </a:r>
          </a:p>
          <a:p>
            <a:r>
              <a:rPr lang="en-US" dirty="0"/>
              <a:t>add some text in  it</a:t>
            </a:r>
          </a:p>
          <a:p>
            <a:r>
              <a:rPr lang="en-US" dirty="0"/>
              <a:t>Now save the changes in staging error</a:t>
            </a:r>
          </a:p>
          <a:p>
            <a:endParaRPr lang="en-US" dirty="0"/>
          </a:p>
          <a:p>
            <a:r>
              <a:rPr lang="en-US" dirty="0" err="1"/>
              <a:t>Dell@Admin</a:t>
            </a:r>
            <a:r>
              <a:rPr lang="en-US" dirty="0"/>
              <a:t> MINGW64 /g/</a:t>
            </a:r>
            <a:r>
              <a:rPr lang="en-US" dirty="0" err="1"/>
              <a:t>ManishaGit</a:t>
            </a:r>
            <a:r>
              <a:rPr lang="en-US" dirty="0"/>
              <a:t>/</a:t>
            </a:r>
            <a:r>
              <a:rPr lang="en-US" dirty="0" err="1"/>
              <a:t>Myprojct</a:t>
            </a:r>
            <a:r>
              <a:rPr lang="en-US" dirty="0"/>
              <a:t> (master)</a:t>
            </a:r>
          </a:p>
          <a:p>
            <a:r>
              <a:rPr lang="en-US" dirty="0"/>
              <a:t>$ </a:t>
            </a:r>
            <a:r>
              <a:rPr lang="en-US" dirty="0" err="1"/>
              <a:t>git</a:t>
            </a:r>
            <a:r>
              <a:rPr lang="en-US" dirty="0"/>
              <a:t> add File1.txt</a:t>
            </a:r>
          </a:p>
          <a:p>
            <a:endParaRPr lang="en-US" dirty="0"/>
          </a:p>
          <a:p>
            <a:r>
              <a:rPr lang="en-US" dirty="0"/>
              <a:t>will add the File1.txt to staging Area.</a:t>
            </a:r>
          </a:p>
          <a:p>
            <a:endParaRPr lang="en-US" dirty="0"/>
          </a:p>
          <a:p>
            <a:endParaRPr lang="en-US" dirty="0"/>
          </a:p>
        </p:txBody>
      </p:sp>
    </p:spTree>
    <p:extLst>
      <p:ext uri="{BB962C8B-B14F-4D97-AF65-F5344CB8AC3E}">
        <p14:creationId xmlns:p14="http://schemas.microsoft.com/office/powerpoint/2010/main" val="204211365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55000" lnSpcReduction="20000"/>
          </a:bodyPr>
          <a:lstStyle/>
          <a:p>
            <a:r>
              <a:rPr lang="en-US" dirty="0"/>
              <a:t>To add all files in the staging error use</a:t>
            </a:r>
          </a:p>
          <a:p>
            <a:r>
              <a:rPr lang="en-US" dirty="0"/>
              <a:t>-----------------------------------------------------</a:t>
            </a:r>
          </a:p>
          <a:p>
            <a:r>
              <a:rPr lang="en-US" dirty="0" err="1"/>
              <a:t>Dell@Admin</a:t>
            </a:r>
            <a:r>
              <a:rPr lang="en-US" dirty="0"/>
              <a:t> MINGW64 /g/</a:t>
            </a:r>
            <a:r>
              <a:rPr lang="en-US" dirty="0" err="1"/>
              <a:t>ManishaGit</a:t>
            </a:r>
            <a:r>
              <a:rPr lang="en-US" dirty="0"/>
              <a:t>/</a:t>
            </a:r>
            <a:r>
              <a:rPr lang="en-US" dirty="0" err="1"/>
              <a:t>Myprojct</a:t>
            </a:r>
            <a:r>
              <a:rPr lang="en-US" dirty="0"/>
              <a:t> (master)</a:t>
            </a:r>
          </a:p>
          <a:p>
            <a:r>
              <a:rPr lang="en-US" dirty="0"/>
              <a:t>$ </a:t>
            </a:r>
            <a:r>
              <a:rPr lang="en-US" dirty="0" err="1"/>
              <a:t>git</a:t>
            </a:r>
            <a:r>
              <a:rPr lang="en-US" dirty="0"/>
              <a:t> add .</a:t>
            </a:r>
          </a:p>
          <a:p>
            <a:r>
              <a:rPr lang="en-US" dirty="0"/>
              <a:t>.--&gt;Period </a:t>
            </a:r>
          </a:p>
          <a:p>
            <a:endParaRPr lang="en-US" dirty="0"/>
          </a:p>
          <a:p>
            <a:r>
              <a:rPr lang="en-US" dirty="0"/>
              <a:t>$</a:t>
            </a:r>
            <a:r>
              <a:rPr lang="en-US" dirty="0" err="1"/>
              <a:t>git</a:t>
            </a:r>
            <a:r>
              <a:rPr lang="en-US" dirty="0"/>
              <a:t> add File</a:t>
            </a:r>
            <a:r>
              <a:rPr lang="en-US" dirty="0" smtClean="0"/>
              <a:t>*</a:t>
            </a:r>
          </a:p>
          <a:p>
            <a:r>
              <a:rPr lang="en-US" dirty="0" smtClean="0"/>
              <a:t>$ </a:t>
            </a:r>
            <a:r>
              <a:rPr lang="en-US" dirty="0" err="1" smtClean="0"/>
              <a:t>git</a:t>
            </a:r>
            <a:r>
              <a:rPr lang="en-US" dirty="0" smtClean="0"/>
              <a:t> status</a:t>
            </a:r>
            <a:endParaRPr lang="en-US" dirty="0"/>
          </a:p>
          <a:p>
            <a:endParaRPr lang="en-US" dirty="0"/>
          </a:p>
          <a:p>
            <a:r>
              <a:rPr lang="en-US" dirty="0"/>
              <a:t>To commit the files in Local Repository</a:t>
            </a:r>
          </a:p>
          <a:p>
            <a:r>
              <a:rPr lang="en-US" dirty="0"/>
              <a:t>---------------------------------------</a:t>
            </a:r>
          </a:p>
          <a:p>
            <a:r>
              <a:rPr lang="en-US" dirty="0" err="1"/>
              <a:t>Dell@Admin</a:t>
            </a:r>
            <a:r>
              <a:rPr lang="en-US" dirty="0"/>
              <a:t> MINGW64 /g/</a:t>
            </a:r>
            <a:r>
              <a:rPr lang="en-US" dirty="0" err="1"/>
              <a:t>ManishaGit</a:t>
            </a:r>
            <a:r>
              <a:rPr lang="en-US" dirty="0"/>
              <a:t>/</a:t>
            </a:r>
            <a:r>
              <a:rPr lang="en-US" dirty="0" err="1"/>
              <a:t>Myprojct</a:t>
            </a:r>
            <a:r>
              <a:rPr lang="en-US" dirty="0"/>
              <a:t> (master)</a:t>
            </a:r>
          </a:p>
          <a:p>
            <a:r>
              <a:rPr lang="en-US" dirty="0"/>
              <a:t>$ </a:t>
            </a:r>
            <a:r>
              <a:rPr lang="en-US" dirty="0" err="1"/>
              <a:t>git</a:t>
            </a:r>
            <a:r>
              <a:rPr lang="en-US" dirty="0"/>
              <a:t> commit -m "First Commit"</a:t>
            </a:r>
          </a:p>
          <a:p>
            <a:r>
              <a:rPr lang="en-US" dirty="0"/>
              <a:t>[master (root-commit) 1aef2b1] First Commit</a:t>
            </a:r>
          </a:p>
          <a:p>
            <a:r>
              <a:rPr lang="en-US" dirty="0"/>
              <a:t> 1 file changed, 1 insertion(+)</a:t>
            </a:r>
          </a:p>
          <a:p>
            <a:r>
              <a:rPr lang="en-US" dirty="0"/>
              <a:t> create mode 100644 File1.txt</a:t>
            </a:r>
          </a:p>
          <a:p>
            <a:endParaRPr lang="en-US" dirty="0"/>
          </a:p>
        </p:txBody>
      </p:sp>
    </p:spTree>
    <p:extLst>
      <p:ext uri="{BB962C8B-B14F-4D97-AF65-F5344CB8AC3E}">
        <p14:creationId xmlns:p14="http://schemas.microsoft.com/office/powerpoint/2010/main" val="3025623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Explain in brief the waterfall model.</a:t>
            </a:r>
          </a:p>
          <a:p>
            <a:r>
              <a:rPr lang="en-US" dirty="0" smtClean="0"/>
              <a:t>Various stages</a:t>
            </a:r>
            <a:endParaRPr lang="en-US" dirty="0"/>
          </a:p>
          <a:p>
            <a:r>
              <a:rPr lang="en-US" dirty="0" smtClean="0"/>
              <a:t>Linear and sequential approach</a:t>
            </a:r>
          </a:p>
          <a:p>
            <a:endParaRPr lang="en-US" dirty="0" smtClean="0"/>
          </a:p>
          <a:p>
            <a:endParaRPr lang="en-US" dirty="0"/>
          </a:p>
        </p:txBody>
      </p:sp>
    </p:spTree>
    <p:extLst>
      <p:ext uri="{BB962C8B-B14F-4D97-AF65-F5344CB8AC3E}">
        <p14:creationId xmlns:p14="http://schemas.microsoft.com/office/powerpoint/2010/main" val="138448905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536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46957" y="1600200"/>
            <a:ext cx="8050085" cy="45259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8173727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err="1"/>
              <a:t>Dell@Admin</a:t>
            </a:r>
            <a:r>
              <a:rPr lang="en-US" dirty="0"/>
              <a:t> MINGW64 /g/</a:t>
            </a:r>
            <a:r>
              <a:rPr lang="en-US" dirty="0" err="1"/>
              <a:t>ManishaGit</a:t>
            </a:r>
            <a:r>
              <a:rPr lang="en-US" dirty="0"/>
              <a:t>/test (master)</a:t>
            </a:r>
          </a:p>
          <a:p>
            <a:r>
              <a:rPr lang="en-US" dirty="0"/>
              <a:t>$ </a:t>
            </a:r>
            <a:r>
              <a:rPr lang="en-US" dirty="0" err="1"/>
              <a:t>git</a:t>
            </a:r>
            <a:r>
              <a:rPr lang="en-US" dirty="0"/>
              <a:t> remote add origin https://github.com/Manisha-atos/gittest.git</a:t>
            </a:r>
          </a:p>
          <a:p>
            <a:r>
              <a:rPr lang="en-US" dirty="0" smtClean="0"/>
              <a:t>Will add the remote rep to </a:t>
            </a:r>
            <a:r>
              <a:rPr lang="en-US" dirty="0" err="1" smtClean="0"/>
              <a:t>locl</a:t>
            </a:r>
            <a:r>
              <a:rPr lang="en-US" dirty="0" smtClean="0"/>
              <a:t> repo</a:t>
            </a:r>
            <a:endParaRPr lang="en-US" dirty="0"/>
          </a:p>
        </p:txBody>
      </p:sp>
    </p:spTree>
    <p:extLst>
      <p:ext uri="{BB962C8B-B14F-4D97-AF65-F5344CB8AC3E}">
        <p14:creationId xmlns:p14="http://schemas.microsoft.com/office/powerpoint/2010/main" val="159959527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6387" name="Picture 3"/>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305802" y="1600200"/>
            <a:ext cx="6532396" cy="45259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8574082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To pull from remote rep to local rep</a:t>
            </a:r>
          </a:p>
          <a:p>
            <a:r>
              <a:rPr lang="en-US" dirty="0" smtClean="0"/>
              <a:t>$</a:t>
            </a:r>
            <a:r>
              <a:rPr lang="en-US" dirty="0" err="1" smtClean="0"/>
              <a:t>git</a:t>
            </a:r>
            <a:r>
              <a:rPr lang="en-US" dirty="0" smtClean="0"/>
              <a:t> pull origin master</a:t>
            </a:r>
          </a:p>
          <a:p>
            <a:r>
              <a:rPr lang="en-US" dirty="0" err="1"/>
              <a:t>git</a:t>
            </a:r>
            <a:r>
              <a:rPr lang="en-US" dirty="0"/>
              <a:t> pull origin </a:t>
            </a:r>
            <a:r>
              <a:rPr lang="en-US" dirty="0" smtClean="0"/>
              <a:t>master </a:t>
            </a:r>
            <a:r>
              <a:rPr lang="en-US" dirty="0"/>
              <a:t>--allow-unrelated-histories</a:t>
            </a:r>
            <a:endParaRPr lang="en-US" dirty="0" smtClean="0"/>
          </a:p>
          <a:p>
            <a:endParaRPr lang="en-US" dirty="0"/>
          </a:p>
        </p:txBody>
      </p:sp>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4114800"/>
            <a:ext cx="5667375" cy="3590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6807042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843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305802" y="1600200"/>
            <a:ext cx="6532396" cy="45259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7210305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Local </a:t>
            </a:r>
            <a:r>
              <a:rPr lang="en-US" dirty="0" smtClean="0">
                <a:sym typeface="Wingdings" panose="05000000000000000000" pitchFamily="2" charset="2"/>
              </a:rPr>
              <a:t>Remote</a:t>
            </a:r>
          </a:p>
          <a:p>
            <a:r>
              <a:rPr lang="en-US" dirty="0" smtClean="0">
                <a:sym typeface="Wingdings" panose="05000000000000000000" pitchFamily="2" charset="2"/>
              </a:rPr>
              <a:t>$</a:t>
            </a:r>
            <a:r>
              <a:rPr lang="en-US" dirty="0" err="1" smtClean="0">
                <a:sym typeface="Wingdings" panose="05000000000000000000" pitchFamily="2" charset="2"/>
              </a:rPr>
              <a:t>git</a:t>
            </a:r>
            <a:r>
              <a:rPr lang="en-US" dirty="0" smtClean="0">
                <a:sym typeface="Wingdings" panose="05000000000000000000" pitchFamily="2" charset="2"/>
              </a:rPr>
              <a:t> push origin master</a:t>
            </a:r>
          </a:p>
          <a:p>
            <a:endParaRPr lang="en-US" dirty="0"/>
          </a:p>
        </p:txBody>
      </p:sp>
    </p:spTree>
    <p:extLst>
      <p:ext uri="{BB962C8B-B14F-4D97-AF65-F5344CB8AC3E}">
        <p14:creationId xmlns:p14="http://schemas.microsoft.com/office/powerpoint/2010/main" val="364936104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945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46957" y="1600200"/>
            <a:ext cx="8050085" cy="45259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1185480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2048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85825" y="2024856"/>
            <a:ext cx="7372350" cy="3676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8827649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a:hlinkClick r:id="rId2"/>
              </a:rPr>
              <a:t>https://www.youtube.com/watch?v=hQcFE0RD0cQ</a:t>
            </a:r>
            <a:endParaRPr lang="en-US" dirty="0"/>
          </a:p>
        </p:txBody>
      </p:sp>
    </p:spTree>
    <p:extLst>
      <p:ext uri="{BB962C8B-B14F-4D97-AF65-F5344CB8AC3E}">
        <p14:creationId xmlns:p14="http://schemas.microsoft.com/office/powerpoint/2010/main" val="121322565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433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571625" y="2410619"/>
            <a:ext cx="6000750" cy="2905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387444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7171" name="Picture 3"/>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85800" y="1752600"/>
            <a:ext cx="8074765" cy="42578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2424292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536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219200" y="2057400"/>
            <a:ext cx="6886575" cy="37797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2180289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92500" lnSpcReduction="20000"/>
          </a:bodyPr>
          <a:lstStyle/>
          <a:p>
            <a:r>
              <a:rPr lang="en-US" dirty="0" smtClean="0"/>
              <a:t>Apache Maven Command(software project </a:t>
            </a:r>
            <a:r>
              <a:rPr lang="en-US" dirty="0" err="1" smtClean="0"/>
              <a:t>mgt</a:t>
            </a:r>
            <a:r>
              <a:rPr lang="en-US" dirty="0" smtClean="0"/>
              <a:t> and compilation tool base on POM –project object model)</a:t>
            </a:r>
          </a:p>
          <a:p>
            <a:r>
              <a:rPr lang="en-US" dirty="0" smtClean="0"/>
              <a:t>Dependency </a:t>
            </a:r>
            <a:r>
              <a:rPr lang="en-US" dirty="0" err="1" smtClean="0"/>
              <a:t>mgt</a:t>
            </a:r>
            <a:r>
              <a:rPr lang="en-US" dirty="0" smtClean="0"/>
              <a:t> system</a:t>
            </a:r>
          </a:p>
          <a:p>
            <a:r>
              <a:rPr lang="en-US" dirty="0" err="1"/>
              <a:t>mvn</a:t>
            </a:r>
            <a:r>
              <a:rPr lang="en-US" dirty="0"/>
              <a:t> </a:t>
            </a:r>
            <a:r>
              <a:rPr lang="en-US" dirty="0" err="1" smtClean="0"/>
              <a:t>archetype:generate</a:t>
            </a:r>
            <a:endParaRPr lang="en-US" dirty="0" smtClean="0"/>
          </a:p>
          <a:p>
            <a:r>
              <a:rPr lang="en-US" dirty="0" smtClean="0"/>
              <a:t> </a:t>
            </a:r>
            <a:r>
              <a:rPr lang="en-US" dirty="0"/>
              <a:t>-</a:t>
            </a:r>
            <a:r>
              <a:rPr lang="en-US" dirty="0" err="1"/>
              <a:t>DgroupId</a:t>
            </a:r>
            <a:r>
              <a:rPr lang="en-US" dirty="0"/>
              <a:t> = </a:t>
            </a:r>
            <a:r>
              <a:rPr lang="en-US" dirty="0" err="1" smtClean="0"/>
              <a:t>com.example</a:t>
            </a:r>
            <a:endParaRPr lang="en-US" dirty="0" smtClean="0"/>
          </a:p>
          <a:p>
            <a:r>
              <a:rPr lang="en-US" dirty="0" smtClean="0"/>
              <a:t>-</a:t>
            </a:r>
            <a:r>
              <a:rPr lang="en-US" dirty="0" err="1" smtClean="0"/>
              <a:t>DartifactId</a:t>
            </a:r>
            <a:r>
              <a:rPr lang="en-US" dirty="0" smtClean="0"/>
              <a:t> </a:t>
            </a:r>
            <a:r>
              <a:rPr lang="en-US" dirty="0"/>
              <a:t>= </a:t>
            </a:r>
            <a:r>
              <a:rPr lang="en-US" dirty="0" err="1" smtClean="0"/>
              <a:t>calc</a:t>
            </a:r>
            <a:endParaRPr lang="en-US" dirty="0" smtClean="0"/>
          </a:p>
          <a:p>
            <a:r>
              <a:rPr lang="en-US" dirty="0"/>
              <a:t>-</a:t>
            </a:r>
            <a:r>
              <a:rPr lang="en-US" dirty="0" err="1" smtClean="0"/>
              <a:t>DarchetypeArtifactId</a:t>
            </a:r>
            <a:r>
              <a:rPr lang="en-US" dirty="0" smtClean="0"/>
              <a:t> </a:t>
            </a:r>
            <a:r>
              <a:rPr lang="en-US" dirty="0"/>
              <a:t>= maven-archetype-</a:t>
            </a:r>
            <a:r>
              <a:rPr lang="en-US" dirty="0" err="1"/>
              <a:t>quickstart</a:t>
            </a:r>
            <a:r>
              <a:rPr lang="en-US" dirty="0"/>
              <a:t> </a:t>
            </a:r>
            <a:endParaRPr lang="en-US" dirty="0" smtClean="0"/>
          </a:p>
          <a:p>
            <a:r>
              <a:rPr lang="en-US" dirty="0" smtClean="0"/>
              <a:t>-</a:t>
            </a:r>
            <a:r>
              <a:rPr lang="en-US" dirty="0" err="1"/>
              <a:t>DinteractiveMode</a:t>
            </a:r>
            <a:r>
              <a:rPr lang="en-US" dirty="0"/>
              <a:t> = false</a:t>
            </a:r>
          </a:p>
        </p:txBody>
      </p:sp>
    </p:spTree>
    <p:extLst>
      <p:ext uri="{BB962C8B-B14F-4D97-AF65-F5344CB8AC3E}">
        <p14:creationId xmlns:p14="http://schemas.microsoft.com/office/powerpoint/2010/main" val="108163464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b="1" dirty="0"/>
              <a:t>MVN package: </a:t>
            </a:r>
            <a:r>
              <a:rPr lang="en-US" dirty="0"/>
              <a:t>This command is used to execute all Maven phases until the package phase. It does the job of compiling, verifying and building the project. It builds the jar file and places it in the specified folder under the specified project.</a:t>
            </a:r>
          </a:p>
        </p:txBody>
      </p:sp>
    </p:spTree>
    <p:extLst>
      <p:ext uri="{BB962C8B-B14F-4D97-AF65-F5344CB8AC3E}">
        <p14:creationId xmlns:p14="http://schemas.microsoft.com/office/powerpoint/2010/main" val="311113633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92500" lnSpcReduction="10000"/>
          </a:bodyPr>
          <a:lstStyle/>
          <a:p>
            <a:r>
              <a:rPr lang="en-US" b="1" dirty="0" err="1"/>
              <a:t>mvn</a:t>
            </a:r>
            <a:r>
              <a:rPr lang="en-US" b="1" dirty="0"/>
              <a:t> compile: </a:t>
            </a:r>
            <a:r>
              <a:rPr lang="en-US" dirty="0"/>
              <a:t>This command is used to compile the source code. It also compiles the classes that are stored at a particular target or class</a:t>
            </a:r>
            <a:r>
              <a:rPr lang="en-US" dirty="0" smtClean="0"/>
              <a:t>.</a:t>
            </a:r>
          </a:p>
          <a:p>
            <a:r>
              <a:rPr lang="en-US" b="1" dirty="0" err="1"/>
              <a:t>mvn</a:t>
            </a:r>
            <a:r>
              <a:rPr lang="en-US" b="1" dirty="0"/>
              <a:t> clean install: </a:t>
            </a:r>
            <a:r>
              <a:rPr lang="en-US" dirty="0"/>
              <a:t>This maven command helps in executing a clean build life cycle and installs build phase in the default build cycle. This build life cycles may have its build phases and inside each build, there are different build goals. Also, this ensures that the build target is being removed for a new build and adds the clean target.</a:t>
            </a:r>
          </a:p>
        </p:txBody>
      </p:sp>
    </p:spTree>
    <p:extLst>
      <p:ext uri="{BB962C8B-B14F-4D97-AF65-F5344CB8AC3E}">
        <p14:creationId xmlns:p14="http://schemas.microsoft.com/office/powerpoint/2010/main" val="70846358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b="1" dirty="0" err="1"/>
              <a:t>mvn</a:t>
            </a:r>
            <a:r>
              <a:rPr lang="en-US" b="1" dirty="0"/>
              <a:t> test: </a:t>
            </a:r>
            <a:r>
              <a:rPr lang="en-US" dirty="0"/>
              <a:t>Maven also provides the facility of unit testing particular codes. It runs the tests using suitable </a:t>
            </a:r>
            <a:r>
              <a:rPr lang="en-US" dirty="0">
                <a:hlinkClick r:id="rId2"/>
              </a:rPr>
              <a:t>testing frameworks</a:t>
            </a:r>
            <a:r>
              <a:rPr lang="en-US" dirty="0"/>
              <a:t>.</a:t>
            </a:r>
          </a:p>
        </p:txBody>
      </p:sp>
    </p:spTree>
    <p:extLst>
      <p:ext uri="{BB962C8B-B14F-4D97-AF65-F5344CB8AC3E}">
        <p14:creationId xmlns:p14="http://schemas.microsoft.com/office/powerpoint/2010/main" val="258691199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55000" lnSpcReduction="20000"/>
          </a:bodyPr>
          <a:lstStyle/>
          <a:p>
            <a:r>
              <a:rPr lang="en-US" b="1" dirty="0"/>
              <a:t>A Build Lifecycle is Made Up of Phases</a:t>
            </a:r>
          </a:p>
          <a:p>
            <a:r>
              <a:rPr lang="en-US" dirty="0"/>
              <a:t>Each of these build lifecycles is defined by a different list of build phases, wherein a build phase represents a stage in the lifecycle.</a:t>
            </a:r>
          </a:p>
          <a:p>
            <a:r>
              <a:rPr lang="en-US" dirty="0"/>
              <a:t>For example, the default lifecycle comprises of the following phases (for a complete list of the lifecycle phases, refer to the </a:t>
            </a:r>
            <a:r>
              <a:rPr lang="en-US" dirty="0">
                <a:hlinkClick r:id="rId2"/>
              </a:rPr>
              <a:t>Lifecycle Reference</a:t>
            </a:r>
            <a:r>
              <a:rPr lang="en-US" dirty="0"/>
              <a:t>):</a:t>
            </a:r>
          </a:p>
          <a:p>
            <a:r>
              <a:rPr lang="en-US" dirty="0"/>
              <a:t>validate - validate the project is correct and all necessary information is available</a:t>
            </a:r>
          </a:p>
          <a:p>
            <a:r>
              <a:rPr lang="en-US" dirty="0"/>
              <a:t>compile - compile the source code of the project</a:t>
            </a:r>
          </a:p>
          <a:p>
            <a:r>
              <a:rPr lang="en-US" dirty="0"/>
              <a:t>test - test the compiled source code using a suitable unit testing framework. These tests should not require the code be packaged or deployed</a:t>
            </a:r>
          </a:p>
          <a:p>
            <a:r>
              <a:rPr lang="en-US" dirty="0"/>
              <a:t>package - take the compiled code and package it in its distributable format, such as a JAR.</a:t>
            </a:r>
          </a:p>
          <a:p>
            <a:r>
              <a:rPr lang="en-US" dirty="0"/>
              <a:t>verify - run any checks on results of integration tests to ensure quality criteria are met</a:t>
            </a:r>
          </a:p>
          <a:p>
            <a:r>
              <a:rPr lang="en-US" dirty="0"/>
              <a:t>install - install the package into the local repository, for use as a dependency in other projects locally</a:t>
            </a:r>
          </a:p>
          <a:p>
            <a:endParaRPr lang="en-US" dirty="0"/>
          </a:p>
        </p:txBody>
      </p:sp>
    </p:spTree>
    <p:extLst>
      <p:ext uri="{BB962C8B-B14F-4D97-AF65-F5344CB8AC3E}">
        <p14:creationId xmlns:p14="http://schemas.microsoft.com/office/powerpoint/2010/main" val="132981371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Set </a:t>
            </a:r>
            <a:r>
              <a:rPr lang="en-US" dirty="0"/>
              <a:t>JAVA_HOME to C:\Program </a:t>
            </a:r>
            <a:r>
              <a:rPr lang="en-US" dirty="0" smtClean="0"/>
              <a:t>Files\Java\jdk1.7.0_60</a:t>
            </a:r>
          </a:p>
          <a:p>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2971800"/>
            <a:ext cx="3400425" cy="1466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1972421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a:t>Set Maven Environment Variables</a:t>
            </a:r>
          </a:p>
          <a:p>
            <a:endParaRPr 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2681804"/>
            <a:ext cx="3400425" cy="1466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6282" y="4419600"/>
            <a:ext cx="3400425" cy="1466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24400" y="2681804"/>
            <a:ext cx="3400425" cy="1466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00600" y="4418682"/>
            <a:ext cx="3400425" cy="1466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5"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24612" y="685800"/>
            <a:ext cx="3400425" cy="1466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3003729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lnSpcReduction="10000"/>
          </a:bodyPr>
          <a:lstStyle/>
          <a:p>
            <a:r>
              <a:rPr lang="en-US" dirty="0" err="1" smtClean="0"/>
              <a:t>Mvn</a:t>
            </a:r>
            <a:r>
              <a:rPr lang="en-US" dirty="0" smtClean="0"/>
              <a:t> –v</a:t>
            </a:r>
          </a:p>
          <a:p>
            <a:r>
              <a:rPr lang="en-US" dirty="0" smtClean="0"/>
              <a:t>Create </a:t>
            </a:r>
          </a:p>
          <a:p>
            <a:r>
              <a:rPr lang="en-US" dirty="0" err="1" smtClean="0"/>
              <a:t>Mvn</a:t>
            </a:r>
            <a:r>
              <a:rPr lang="en-US" dirty="0" smtClean="0"/>
              <a:t> </a:t>
            </a:r>
            <a:r>
              <a:rPr lang="en-US" dirty="0" err="1" smtClean="0"/>
              <a:t>pac</a:t>
            </a:r>
            <a:endParaRPr lang="en-US" dirty="0" smtClean="0"/>
          </a:p>
          <a:p>
            <a:r>
              <a:rPr lang="en-US" dirty="0" err="1" smtClean="0"/>
              <a:t>Mvn</a:t>
            </a:r>
            <a:r>
              <a:rPr lang="en-US" dirty="0" smtClean="0"/>
              <a:t> clean install</a:t>
            </a:r>
          </a:p>
          <a:p>
            <a:r>
              <a:rPr lang="en-US" dirty="0" err="1" smtClean="0"/>
              <a:t>Mvn</a:t>
            </a:r>
            <a:r>
              <a:rPr lang="en-US" dirty="0" smtClean="0"/>
              <a:t> validate</a:t>
            </a:r>
          </a:p>
          <a:p>
            <a:r>
              <a:rPr lang="en-US" dirty="0" err="1" smtClean="0"/>
              <a:t>Mvn</a:t>
            </a:r>
            <a:r>
              <a:rPr lang="en-US" dirty="0" smtClean="0"/>
              <a:t> compile</a:t>
            </a:r>
          </a:p>
          <a:p>
            <a:r>
              <a:rPr lang="en-US" dirty="0" err="1" smtClean="0"/>
              <a:t>Mvn</a:t>
            </a:r>
            <a:r>
              <a:rPr lang="en-US" dirty="0" smtClean="0"/>
              <a:t> build</a:t>
            </a:r>
          </a:p>
          <a:p>
            <a:r>
              <a:rPr lang="en-US" dirty="0" err="1" smtClean="0"/>
              <a:t>Mvn</a:t>
            </a:r>
            <a:r>
              <a:rPr lang="en-US" dirty="0" smtClean="0"/>
              <a:t> test</a:t>
            </a:r>
          </a:p>
          <a:p>
            <a:endParaRPr lang="en-US" dirty="0" smtClean="0"/>
          </a:p>
          <a:p>
            <a:endParaRPr lang="en-US" dirty="0"/>
          </a:p>
        </p:txBody>
      </p:sp>
    </p:spTree>
    <p:extLst>
      <p:ext uri="{BB962C8B-B14F-4D97-AF65-F5344CB8AC3E}">
        <p14:creationId xmlns:p14="http://schemas.microsoft.com/office/powerpoint/2010/main" val="317242374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62500" lnSpcReduction="20000"/>
          </a:bodyPr>
          <a:lstStyle/>
          <a:p>
            <a:r>
              <a:rPr lang="en-US" dirty="0" smtClean="0"/>
              <a:t>Jenkins </a:t>
            </a:r>
          </a:p>
          <a:p>
            <a:r>
              <a:rPr lang="en-US" dirty="0"/>
              <a:t>2 ways to run Jenkins</a:t>
            </a:r>
          </a:p>
          <a:p>
            <a:pPr lvl="0"/>
            <a:r>
              <a:rPr lang="en-US" dirty="0"/>
              <a:t>Standalone</a:t>
            </a:r>
          </a:p>
          <a:p>
            <a:pPr lvl="0"/>
            <a:r>
              <a:rPr lang="en-US" dirty="0"/>
              <a:t>With web server such as tomcat</a:t>
            </a:r>
          </a:p>
          <a:p>
            <a:r>
              <a:rPr lang="en-US" dirty="0"/>
              <a:t> </a:t>
            </a:r>
          </a:p>
          <a:p>
            <a:r>
              <a:rPr lang="en-US" u="sng" dirty="0">
                <a:hlinkClick r:id="rId2"/>
              </a:rPr>
              <a:t>https://updates.jenkins-ci.org/download/war/</a:t>
            </a:r>
            <a:endParaRPr lang="en-US" dirty="0"/>
          </a:p>
          <a:p>
            <a:r>
              <a:rPr lang="en-US" u="sng" dirty="0"/>
              <a:t>standalone installation </a:t>
            </a:r>
            <a:endParaRPr lang="en-US" dirty="0"/>
          </a:p>
          <a:p>
            <a:pPr lvl="1"/>
            <a:r>
              <a:rPr lang="en-US" dirty="0"/>
              <a:t> </a:t>
            </a:r>
          </a:p>
          <a:p>
            <a:r>
              <a:rPr lang="en-US" dirty="0"/>
              <a:t>1.download Jenkins file</a:t>
            </a:r>
          </a:p>
          <a:p>
            <a:r>
              <a:rPr lang="en-US" dirty="0"/>
              <a:t>for standalone we need jdk1.8</a:t>
            </a:r>
          </a:p>
          <a:p>
            <a:r>
              <a:rPr lang="en-US" dirty="0"/>
              <a:t>for tomcat any version </a:t>
            </a:r>
          </a:p>
          <a:p>
            <a:r>
              <a:rPr lang="en-US" dirty="0"/>
              <a:t>2.copy pate it in drive</a:t>
            </a:r>
          </a:p>
          <a:p>
            <a:r>
              <a:rPr lang="en-US" dirty="0"/>
              <a:t>3. start a </a:t>
            </a:r>
            <a:r>
              <a:rPr lang="en-US" dirty="0" err="1"/>
              <a:t>cmd</a:t>
            </a:r>
            <a:r>
              <a:rPr lang="en-US" dirty="0"/>
              <a:t> and run the command</a:t>
            </a:r>
          </a:p>
          <a:p>
            <a:r>
              <a:rPr lang="en-US" dirty="0"/>
              <a:t>Java –jar </a:t>
            </a:r>
            <a:r>
              <a:rPr lang="en-US" dirty="0" err="1"/>
              <a:t>Jenkins.war</a:t>
            </a:r>
            <a:endParaRPr lang="en-US" dirty="0"/>
          </a:p>
          <a:p>
            <a:endParaRPr lang="en-US" dirty="0"/>
          </a:p>
        </p:txBody>
      </p:sp>
    </p:spTree>
    <p:extLst>
      <p:ext uri="{BB962C8B-B14F-4D97-AF65-F5344CB8AC3E}">
        <p14:creationId xmlns:p14="http://schemas.microsoft.com/office/powerpoint/2010/main" val="6443652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Difficult to do changes</a:t>
            </a:r>
          </a:p>
          <a:p>
            <a:r>
              <a:rPr lang="en-US" dirty="0" smtClean="0"/>
              <a:t>Difficult to debug the </a:t>
            </a:r>
            <a:r>
              <a:rPr lang="en-US" dirty="0" err="1" smtClean="0"/>
              <a:t>the</a:t>
            </a:r>
            <a:r>
              <a:rPr lang="en-US" dirty="0" smtClean="0"/>
              <a:t> error at late stages.</a:t>
            </a:r>
          </a:p>
          <a:p>
            <a:r>
              <a:rPr lang="en-US" dirty="0" smtClean="0"/>
              <a:t>Time consuming</a:t>
            </a:r>
            <a:endParaRPr lang="en-US" dirty="0"/>
          </a:p>
          <a:p>
            <a:r>
              <a:rPr lang="en-US" dirty="0" smtClean="0"/>
              <a:t>no deliverable , it is in late stage of life cycle.</a:t>
            </a:r>
          </a:p>
          <a:p>
            <a:r>
              <a:rPr lang="en-US" dirty="0" smtClean="0"/>
              <a:t>Not good for complex and object oriented project.</a:t>
            </a:r>
          </a:p>
          <a:p>
            <a:r>
              <a:rPr lang="en-US" dirty="0" smtClean="0"/>
              <a:t>Chances of change in technology </a:t>
            </a:r>
          </a:p>
          <a:p>
            <a:endParaRPr lang="en-US" dirty="0" smtClean="0"/>
          </a:p>
          <a:p>
            <a:endParaRPr lang="en-US" dirty="0"/>
          </a:p>
        </p:txBody>
      </p:sp>
    </p:spTree>
    <p:extLst>
      <p:ext uri="{BB962C8B-B14F-4D97-AF65-F5344CB8AC3E}">
        <p14:creationId xmlns:p14="http://schemas.microsoft.com/office/powerpoint/2010/main" val="81670413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Introduction to Jenkins</a:t>
            </a:r>
            <a:endParaRPr lang="en-US" dirty="0"/>
          </a:p>
        </p:txBody>
      </p:sp>
    </p:spTree>
    <p:extLst>
      <p:ext uri="{BB962C8B-B14F-4D97-AF65-F5344CB8AC3E}">
        <p14:creationId xmlns:p14="http://schemas.microsoft.com/office/powerpoint/2010/main" val="367938828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a:t>Java –jar </a:t>
            </a:r>
            <a:r>
              <a:rPr lang="en-US" dirty="0" err="1"/>
              <a:t>Jenkins.war</a:t>
            </a:r>
            <a:r>
              <a:rPr lang="en-US" dirty="0"/>
              <a:t>  --</a:t>
            </a:r>
            <a:r>
              <a:rPr lang="en-US" dirty="0" err="1" smtClean="0"/>
              <a:t>httpPort</a:t>
            </a:r>
            <a:r>
              <a:rPr lang="en-US" dirty="0" smtClean="0"/>
              <a:t>=9090</a:t>
            </a:r>
          </a:p>
          <a:p>
            <a:r>
              <a:rPr lang="en-US" dirty="0" err="1" smtClean="0"/>
              <a:t>Manisha</a:t>
            </a:r>
            <a:r>
              <a:rPr lang="en-US" dirty="0" smtClean="0"/>
              <a:t>  Jenkins </a:t>
            </a:r>
            <a:r>
              <a:rPr lang="en-US" dirty="0" err="1" smtClean="0"/>
              <a:t>pwd</a:t>
            </a:r>
            <a:endParaRPr lang="en-US" dirty="0" smtClean="0"/>
          </a:p>
          <a:p>
            <a:r>
              <a:rPr lang="en-US" dirty="0">
                <a:hlinkClick r:id="rId2"/>
              </a:rPr>
              <a:t>https://www.guru99.com/jenkins-github-integration.html</a:t>
            </a:r>
            <a:endParaRPr lang="en-US" dirty="0"/>
          </a:p>
          <a:p>
            <a:endParaRPr lang="en-US" dirty="0"/>
          </a:p>
        </p:txBody>
      </p:sp>
    </p:spTree>
    <p:extLst>
      <p:ext uri="{BB962C8B-B14F-4D97-AF65-F5344CB8AC3E}">
        <p14:creationId xmlns:p14="http://schemas.microsoft.com/office/powerpoint/2010/main" val="14107527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Check for  </a:t>
            </a:r>
            <a:r>
              <a:rPr lang="en-US" dirty="0" err="1" smtClean="0"/>
              <a:t>th</a:t>
            </a:r>
            <a:r>
              <a:rPr lang="en-US" dirty="0" smtClean="0"/>
              <a:t> </a:t>
            </a:r>
            <a:r>
              <a:rPr lang="en-US" dirty="0" err="1" smtClean="0"/>
              <a:t>github</a:t>
            </a:r>
            <a:r>
              <a:rPr lang="en-US" dirty="0" smtClean="0"/>
              <a:t> plugin in </a:t>
            </a:r>
            <a:r>
              <a:rPr lang="en-US" dirty="0" err="1" smtClean="0"/>
              <a:t>jenkins</a:t>
            </a:r>
            <a:r>
              <a:rPr lang="en-US" dirty="0" smtClean="0"/>
              <a:t> </a:t>
            </a:r>
          </a:p>
          <a:p>
            <a:r>
              <a:rPr lang="en-US" dirty="0" err="1" smtClean="0"/>
              <a:t>Git</a:t>
            </a:r>
            <a:r>
              <a:rPr lang="en-US" dirty="0" smtClean="0"/>
              <a:t> integration</a:t>
            </a:r>
          </a:p>
          <a:p>
            <a:r>
              <a:rPr lang="en-US" dirty="0" err="1" smtClean="0"/>
              <a:t>Github</a:t>
            </a:r>
            <a:r>
              <a:rPr lang="en-US" dirty="0" smtClean="0"/>
              <a:t> </a:t>
            </a:r>
            <a:r>
              <a:rPr lang="en-US" dirty="0" err="1" smtClean="0"/>
              <a:t>integartion</a:t>
            </a:r>
            <a:endParaRPr lang="en-US" dirty="0" smtClean="0"/>
          </a:p>
          <a:p>
            <a:r>
              <a:rPr lang="en-US" dirty="0" smtClean="0"/>
              <a:t>Maven integration</a:t>
            </a:r>
          </a:p>
          <a:p>
            <a:r>
              <a:rPr lang="en-US" dirty="0" err="1" smtClean="0"/>
              <a:t>Githubapi</a:t>
            </a:r>
            <a:r>
              <a:rPr lang="en-US" dirty="0" smtClean="0"/>
              <a:t> </a:t>
            </a:r>
            <a:endParaRPr lang="en-US" dirty="0"/>
          </a:p>
        </p:txBody>
      </p:sp>
    </p:spTree>
    <p:extLst>
      <p:ext uri="{BB962C8B-B14F-4D97-AF65-F5344CB8AC3E}">
        <p14:creationId xmlns:p14="http://schemas.microsoft.com/office/powerpoint/2010/main" val="370950101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Create a new  </a:t>
            </a:r>
            <a:r>
              <a:rPr lang="en-US" dirty="0" err="1" smtClean="0"/>
              <a:t>gitcmd</a:t>
            </a:r>
            <a:r>
              <a:rPr lang="en-US" dirty="0" smtClean="0"/>
              <a:t> job to </a:t>
            </a:r>
            <a:r>
              <a:rPr lang="en-US" dirty="0" err="1" smtClean="0"/>
              <a:t>excute</a:t>
            </a:r>
            <a:r>
              <a:rPr lang="en-US" dirty="0" smtClean="0"/>
              <a:t> the </a:t>
            </a:r>
            <a:r>
              <a:rPr lang="en-US" dirty="0" err="1" smtClean="0"/>
              <a:t>git</a:t>
            </a:r>
            <a:r>
              <a:rPr lang="en-US" dirty="0" smtClean="0"/>
              <a:t> command</a:t>
            </a:r>
          </a:p>
          <a:p>
            <a:endParaRPr lang="en-US" dirty="0"/>
          </a:p>
        </p:txBody>
      </p:sp>
    </p:spTree>
    <p:extLst>
      <p:ext uri="{BB962C8B-B14F-4D97-AF65-F5344CB8AC3E}">
        <p14:creationId xmlns:p14="http://schemas.microsoft.com/office/powerpoint/2010/main" val="64118175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2048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46957" y="1600200"/>
            <a:ext cx="8050085" cy="45259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1885607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02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46957" y="1600200"/>
            <a:ext cx="8050085" cy="45259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927739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Create a new job to push the data from remote </a:t>
            </a:r>
            <a:r>
              <a:rPr lang="en-US" dirty="0" err="1" smtClean="0"/>
              <a:t>repositry</a:t>
            </a:r>
            <a:r>
              <a:rPr lang="en-US" dirty="0" smtClean="0"/>
              <a:t> to </a:t>
            </a:r>
            <a:r>
              <a:rPr lang="en-US" dirty="0" err="1" smtClean="0"/>
              <a:t>jenkins</a:t>
            </a:r>
            <a:endParaRPr lang="en-US" dirty="0"/>
          </a:p>
        </p:txBody>
      </p:sp>
    </p:spTree>
    <p:extLst>
      <p:ext uri="{BB962C8B-B14F-4D97-AF65-F5344CB8AC3E}">
        <p14:creationId xmlns:p14="http://schemas.microsoft.com/office/powerpoint/2010/main" val="336227964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614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46957" y="1600200"/>
            <a:ext cx="8050085" cy="45259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3739320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3011150" cy="7315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66456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Download now and install now if not available  </a:t>
            </a:r>
          </a:p>
          <a:p>
            <a:r>
              <a:rPr lang="en-US" dirty="0" smtClean="0"/>
              <a:t>Install </a:t>
            </a:r>
            <a:r>
              <a:rPr lang="en-US" dirty="0" err="1" smtClean="0"/>
              <a:t>git</a:t>
            </a:r>
            <a:r>
              <a:rPr lang="en-US" dirty="0" smtClean="0"/>
              <a:t> plugin</a:t>
            </a:r>
          </a:p>
          <a:p>
            <a:r>
              <a:rPr lang="en-US" dirty="0" smtClean="0"/>
              <a:t>Restart the </a:t>
            </a:r>
            <a:r>
              <a:rPr lang="en-US" dirty="0" err="1" smtClean="0"/>
              <a:t>jenkins</a:t>
            </a:r>
            <a:endParaRPr lang="en-US" dirty="0"/>
          </a:p>
        </p:txBody>
      </p:sp>
    </p:spTree>
    <p:extLst>
      <p:ext uri="{BB962C8B-B14F-4D97-AF65-F5344CB8AC3E}">
        <p14:creationId xmlns:p14="http://schemas.microsoft.com/office/powerpoint/2010/main" val="31979762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Agile Methodology</a:t>
            </a:r>
            <a:endParaRPr lang="en-US" dirty="0"/>
          </a:p>
        </p:txBody>
      </p:sp>
    </p:spTree>
    <p:extLst>
      <p:ext uri="{BB962C8B-B14F-4D97-AF65-F5344CB8AC3E}">
        <p14:creationId xmlns:p14="http://schemas.microsoft.com/office/powerpoint/2010/main" val="138448905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Code management from </a:t>
            </a:r>
            <a:r>
              <a:rPr lang="en-US" dirty="0" err="1" smtClean="0"/>
              <a:t>git</a:t>
            </a:r>
            <a:r>
              <a:rPr lang="en-US" dirty="0" smtClean="0"/>
              <a:t> to </a:t>
            </a:r>
            <a:r>
              <a:rPr lang="en-US" dirty="0" err="1" smtClean="0"/>
              <a:t>jenkins</a:t>
            </a:r>
            <a:r>
              <a:rPr lang="en-US" dirty="0" smtClean="0"/>
              <a:t>. </a:t>
            </a:r>
          </a:p>
          <a:p>
            <a:r>
              <a:rPr lang="en-US" dirty="0" smtClean="0"/>
              <a:t>Create a new job </a:t>
            </a:r>
            <a:endParaRPr lang="en-US" dirty="0"/>
          </a:p>
        </p:txBody>
      </p:sp>
    </p:spTree>
    <p:extLst>
      <p:ext uri="{BB962C8B-B14F-4D97-AF65-F5344CB8AC3E}">
        <p14:creationId xmlns:p14="http://schemas.microsoft.com/office/powerpoint/2010/main" val="253738312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205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46957" y="1600200"/>
            <a:ext cx="8050085" cy="45259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4737721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92500" lnSpcReduction="20000"/>
          </a:bodyPr>
          <a:lstStyle/>
          <a:p>
            <a:r>
              <a:rPr lang="en-US" dirty="0"/>
              <a:t>In the screen you see now, scroll down a little to the </a:t>
            </a:r>
            <a:r>
              <a:rPr lang="en-US" b="1" dirty="0"/>
              <a:t>Build Triggers</a:t>
            </a:r>
            <a:r>
              <a:rPr lang="en-US" dirty="0"/>
              <a:t> section. We're going to make sure that this Jenkins job runs only when someone pushes a change in the </a:t>
            </a:r>
            <a:r>
              <a:rPr lang="en-US" dirty="0" err="1"/>
              <a:t>GitHub</a:t>
            </a:r>
            <a:r>
              <a:rPr lang="en-US" dirty="0"/>
              <a:t> repo. You can configure other actions, like when someone creates a pull request. But for simplicity's sake, we'll stick with the </a:t>
            </a:r>
            <a:r>
              <a:rPr lang="en-US" b="1" dirty="0"/>
              <a:t>push</a:t>
            </a:r>
            <a:r>
              <a:rPr lang="en-US" dirty="0"/>
              <a:t> action only. Of course, you can always run the job manually, but that's not ideal. So, choose the </a:t>
            </a:r>
            <a:r>
              <a:rPr lang="en-US" b="1" dirty="0" err="1"/>
              <a:t>GitHub</a:t>
            </a:r>
            <a:r>
              <a:rPr lang="en-US" b="1" dirty="0"/>
              <a:t> hook trigger for </a:t>
            </a:r>
            <a:r>
              <a:rPr lang="en-US" b="1" dirty="0" err="1"/>
              <a:t>GITScm</a:t>
            </a:r>
            <a:r>
              <a:rPr lang="en-US" b="1" dirty="0"/>
              <a:t> polling</a:t>
            </a:r>
            <a:r>
              <a:rPr lang="en-US" dirty="0"/>
              <a:t> option.</a:t>
            </a:r>
          </a:p>
        </p:txBody>
      </p:sp>
    </p:spTree>
    <p:extLst>
      <p:ext uri="{BB962C8B-B14F-4D97-AF65-F5344CB8AC3E}">
        <p14:creationId xmlns:p14="http://schemas.microsoft.com/office/powerpoint/2010/main" val="361931939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07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46957" y="1600200"/>
            <a:ext cx="8050085" cy="45259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6146774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819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46957" y="1600200"/>
            <a:ext cx="8050085" cy="45259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9931359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09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46957" y="1600200"/>
            <a:ext cx="8050085" cy="45259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3377307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921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46957" y="1600200"/>
            <a:ext cx="8050085" cy="45259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4262443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12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46957" y="1600200"/>
            <a:ext cx="8050085" cy="45259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9228580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SPECIFY THE BRANCH default is master.</a:t>
            </a:r>
          </a:p>
          <a:p>
            <a:r>
              <a:rPr lang="en-US" dirty="0" smtClean="0"/>
              <a:t>Build trigger-specify an event </a:t>
            </a:r>
            <a:r>
              <a:rPr lang="en-US" dirty="0" err="1" smtClean="0"/>
              <a:t>whoch</a:t>
            </a:r>
            <a:r>
              <a:rPr lang="en-US" dirty="0" smtClean="0"/>
              <a:t> will notify </a:t>
            </a:r>
            <a:r>
              <a:rPr lang="en-US" dirty="0" err="1" smtClean="0"/>
              <a:t>jenkins</a:t>
            </a:r>
            <a:r>
              <a:rPr lang="en-US" dirty="0" smtClean="0"/>
              <a:t> when to start push with </a:t>
            </a:r>
            <a:r>
              <a:rPr lang="en-US" dirty="0" err="1" smtClean="0"/>
              <a:t>github</a:t>
            </a:r>
            <a:endParaRPr lang="en-US" dirty="0"/>
          </a:p>
        </p:txBody>
      </p:sp>
    </p:spTree>
    <p:extLst>
      <p:ext uri="{BB962C8B-B14F-4D97-AF65-F5344CB8AC3E}">
        <p14:creationId xmlns:p14="http://schemas.microsoft.com/office/powerpoint/2010/main" val="144376398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024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46957" y="1600200"/>
            <a:ext cx="8050085" cy="45259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8806914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4993</TotalTime>
  <Words>2014</Words>
  <Application>Microsoft Office PowerPoint</Application>
  <PresentationFormat>On-screen Show (4:3)</PresentationFormat>
  <Paragraphs>301</Paragraphs>
  <Slides>126</Slides>
  <Notes>0</Notes>
  <HiddenSlides>0</HiddenSlides>
  <MMClips>0</MMClips>
  <ScaleCrop>false</ScaleCrop>
  <HeadingPairs>
    <vt:vector size="4" baseType="variant">
      <vt:variant>
        <vt:lpstr>Theme</vt:lpstr>
      </vt:variant>
      <vt:variant>
        <vt:i4>1</vt:i4>
      </vt:variant>
      <vt:variant>
        <vt:lpstr>Slide Titles</vt:lpstr>
      </vt:variant>
      <vt:variant>
        <vt:i4>126</vt:i4>
      </vt:variant>
    </vt:vector>
  </HeadingPairs>
  <TitlesOfParts>
    <vt:vector size="127" baseType="lpstr">
      <vt:lpstr>Office Theme</vt:lpstr>
      <vt:lpstr>Coverage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Stages in devops</vt:lpstr>
      <vt:lpstr>PowerPoint Presentation</vt:lpstr>
      <vt:lpstr>GIT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Chanhe local host to ip address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by adguard</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Dell</dc:creator>
  <cp:lastModifiedBy>Dell</cp:lastModifiedBy>
  <cp:revision>96</cp:revision>
  <dcterms:created xsi:type="dcterms:W3CDTF">2020-04-21T04:37:06Z</dcterms:created>
  <dcterms:modified xsi:type="dcterms:W3CDTF">2020-07-17T08:08:17Z</dcterms:modified>
</cp:coreProperties>
</file>